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tags/tag1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tags/tag26.xml" ContentType="application/vnd.openxmlformats-officedocument.presentationml.tags+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tags/tag15.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0"/>
  </p:notesMasterIdLst>
  <p:sldIdLst>
    <p:sldId id="256" r:id="rId2"/>
    <p:sldId id="257" r:id="rId3"/>
    <p:sldId id="259" r:id="rId4"/>
    <p:sldId id="258" r:id="rId5"/>
    <p:sldId id="260" r:id="rId6"/>
    <p:sldId id="262" r:id="rId7"/>
    <p:sldId id="263" r:id="rId8"/>
    <p:sldId id="261" r:id="rId9"/>
    <p:sldId id="325" r:id="rId10"/>
    <p:sldId id="326" r:id="rId11"/>
    <p:sldId id="32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2" r:id="rId26"/>
    <p:sldId id="313" r:id="rId27"/>
    <p:sldId id="314" r:id="rId28"/>
    <p:sldId id="315" r:id="rId29"/>
    <p:sldId id="316" r:id="rId30"/>
    <p:sldId id="317" r:id="rId31"/>
    <p:sldId id="318" r:id="rId32"/>
    <p:sldId id="319" r:id="rId33"/>
    <p:sldId id="320" r:id="rId34"/>
    <p:sldId id="321" r:id="rId35"/>
    <p:sldId id="322" r:id="rId36"/>
    <p:sldId id="323" r:id="rId37"/>
    <p:sldId id="324" r:id="rId38"/>
    <p:sldId id="267" r:id="rId39"/>
    <p:sldId id="266" r:id="rId40"/>
    <p:sldId id="268" r:id="rId41"/>
    <p:sldId id="269" r:id="rId42"/>
    <p:sldId id="270" r:id="rId43"/>
    <p:sldId id="274" r:id="rId44"/>
    <p:sldId id="275" r:id="rId45"/>
    <p:sldId id="276" r:id="rId46"/>
    <p:sldId id="277" r:id="rId47"/>
    <p:sldId id="278" r:id="rId48"/>
    <p:sldId id="279" r:id="rId49"/>
    <p:sldId id="280" r:id="rId50"/>
    <p:sldId id="281" r:id="rId51"/>
    <p:sldId id="282" r:id="rId52"/>
    <p:sldId id="283" r:id="rId53"/>
    <p:sldId id="284" r:id="rId54"/>
    <p:sldId id="285" r:id="rId55"/>
    <p:sldId id="286" r:id="rId56"/>
    <p:sldId id="287" r:id="rId57"/>
    <p:sldId id="288" r:id="rId58"/>
    <p:sldId id="289" r:id="rId59"/>
    <p:sldId id="290" r:id="rId60"/>
    <p:sldId id="291" r:id="rId61"/>
    <p:sldId id="292" r:id="rId62"/>
    <p:sldId id="293" r:id="rId63"/>
    <p:sldId id="294" r:id="rId64"/>
    <p:sldId id="295" r:id="rId65"/>
    <p:sldId id="297" r:id="rId66"/>
    <p:sldId id="296" r:id="rId67"/>
    <p:sldId id="264" r:id="rId68"/>
    <p:sldId id="265" r:id="rId69"/>
  </p:sldIdLst>
  <p:sldSz cx="9144000" cy="6858000" type="screen4x3"/>
  <p:notesSz cx="6858000" cy="9144000"/>
  <p:custDataLst>
    <p:tags r:id="rId71"/>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50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 Id="rId4" Type="http://schemas.openxmlformats.org/officeDocument/2006/relationships/image" Target="../media/image1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4FDBC3-1A77-495B-8968-371D8F25F641}" type="datetimeFigureOut">
              <a:rPr lang="it-IT" smtClean="0"/>
              <a:pPr/>
              <a:t>12/11/2015</a:t>
            </a:fld>
            <a:endParaRPr lang="it-IT"/>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it-IT"/>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A97406-0849-4912-8018-E9254DDA0C88}" type="slidenum">
              <a:rPr lang="it-IT" smtClean="0"/>
              <a:pPr/>
              <a:t>‹#›</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026D6DC-65F6-4BF1-BD3C-C369E28D8AF8}" type="slidenum">
              <a:rPr lang="it-IT"/>
              <a:pPr/>
              <a:t>11</a:t>
            </a:fld>
            <a:endParaRPr lang="it-IT"/>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914400" y="4343400"/>
            <a:ext cx="5029200" cy="4114800"/>
          </a:xfrm>
          <a:noFill/>
          <a:ln/>
        </p:spPr>
        <p:txBody>
          <a:bodyPr/>
          <a:lstStyle/>
          <a:p>
            <a:pPr eaLnBrk="1" hangingPunct="1"/>
            <a:r>
              <a:rPr lang="it-IT" smtClean="0"/>
              <a:t>Consideriamo ora una curva sulla superficie. Come è descritta matematicamente tale curva o linea che parte dal punto A e termina nel punto B? La risposta è semplice. Essa è descritta assegnando due funzioni a(t) e </a:t>
            </a:r>
            <a:r>
              <a:rPr lang="it-IT" smtClean="0">
                <a:latin typeface="Symbol" pitchFamily="18" charset="2"/>
                <a:sym typeface="Symbol" pitchFamily="18" charset="2"/>
              </a:rPr>
              <a:t></a:t>
            </a:r>
            <a:r>
              <a:rPr lang="it-IT" smtClean="0"/>
              <a:t>(t) in maniera tale che al variare del numero reale t nell’intervallo [0,1] si procede dalle coordinate del punto A a quelle del punto B con continuità passando per tutta una serie di punti intermedi.</a:t>
            </a:r>
          </a:p>
          <a:p>
            <a:pPr eaLnBrk="1" hangingPunct="1"/>
            <a:r>
              <a:rPr lang="it-IT" smtClean="0"/>
              <a:t>Data una simile curva sorge il problema di misurarne la lunghezza. Sorge anzi il problema di misurare la lunghezza di una qualsivoglia curva.</a:t>
            </a:r>
          </a:p>
          <a:p>
            <a:pPr eaLnBrk="1" hangingPunct="1"/>
            <a:r>
              <a:rPr lang="it-IT" smtClean="0"/>
              <a:t>Il fondamentale concetto geometrico di metrica, si può riassumere in questo modo. La metrica è una regola per calcolare la lunghezza di una qualunque curva. Ad esempio l’integrale l</a:t>
            </a:r>
            <a:r>
              <a:rPr lang="it-IT" baseline="-25000" smtClean="0"/>
              <a:t>AB</a:t>
            </a:r>
            <a:r>
              <a:rPr lang="it-IT" smtClean="0"/>
              <a:t> definito nella figura è una regola per calcolare la lunghezza di una qualsivoglia curva. Tale integrale è una metrica ed ogni possibile metrica definita sullo spazio tempo è un possibile campo gravitazionale.</a:t>
            </a:r>
          </a:p>
          <a:p>
            <a:pPr eaLnBrk="1" hangingPunct="1"/>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gn="just"/>
            <a:r>
              <a:rPr lang="it-IT" dirty="0" smtClean="0"/>
              <a:t>	Dopo il cannocchiale</a:t>
            </a:r>
            <a:r>
              <a:rPr lang="it-IT" baseline="0" dirty="0" smtClean="0"/>
              <a:t> di Galileo, che oggi ammiriamo in questa sala e che essendo un rifrattore è composto di lenti, vennero i telescopi</a:t>
            </a:r>
            <a:r>
              <a:rPr lang="it-IT" dirty="0" smtClean="0"/>
              <a:t> riflettori </a:t>
            </a:r>
            <a:r>
              <a:rPr lang="it-IT" baseline="0" dirty="0" smtClean="0"/>
              <a:t> </a:t>
            </a:r>
            <a:r>
              <a:rPr lang="it-IT" dirty="0" smtClean="0"/>
              <a:t>che raccolgono la luce per mezzo di uno specchio parabolico, concentrandola sul fuoco della parabola, dal quale può essere osservata</a:t>
            </a:r>
            <a:r>
              <a:rPr lang="it-IT" baseline="0" dirty="0" smtClean="0"/>
              <a:t> per mezzo di uno specchio</a:t>
            </a:r>
            <a:r>
              <a:rPr lang="it-IT" dirty="0" smtClean="0"/>
              <a:t> </a:t>
            </a:r>
            <a:r>
              <a:rPr lang="it-IT" baseline="0" dirty="0" smtClean="0"/>
              <a:t>secondario e di lenti. Inventore del riflettore fu Newton. Il primo costruttore di grandi telescopi riflettori fu Friedrich William </a:t>
            </a:r>
            <a:r>
              <a:rPr lang="it-IT" baseline="0" dirty="0" err="1" smtClean="0"/>
              <a:t>Herschel</a:t>
            </a:r>
            <a:r>
              <a:rPr lang="it-IT" baseline="0" dirty="0" smtClean="0"/>
              <a:t>, un tedesco di Hannover che, in quanto tale, </a:t>
            </a:r>
            <a:r>
              <a:rPr lang="it-IT" dirty="0" smtClean="0"/>
              <a:t> </a:t>
            </a:r>
            <a:r>
              <a:rPr lang="it-IT" baseline="0" dirty="0" smtClean="0"/>
              <a:t>era suddito di una famiglia Principesca  divenuta la Casa Regnante Inglese. </a:t>
            </a:r>
            <a:r>
              <a:rPr lang="it-IT" baseline="0" dirty="0" err="1" smtClean="0"/>
              <a:t>Herschel</a:t>
            </a:r>
            <a:r>
              <a:rPr lang="it-IT" baseline="0" dirty="0" smtClean="0"/>
              <a:t>, la cui educazione e professione era  quella di un musicista, emigrò nel Regno Unito dove, oltre a coltivare la musica, coltivò anche la sua grande passione per l’Astronomia. Insieme alla sorella Carolina egli costruì grandi telescopi, il primo nel 1773. </a:t>
            </a:r>
            <a:r>
              <a:rPr lang="it-IT" dirty="0" smtClean="0"/>
              <a:t> </a:t>
            </a:r>
            <a:r>
              <a:rPr lang="it-IT" baseline="0" dirty="0" smtClean="0"/>
              <a:t>Con essi osservò e catalogò un tipo di oggetti astronomici diverso dalle stelle e dai pianeti, le nebulose ovvero, in denominazione latina , le </a:t>
            </a:r>
            <a:r>
              <a:rPr lang="it-IT" baseline="0" dirty="0" err="1" smtClean="0"/>
              <a:t>nebulae</a:t>
            </a:r>
            <a:r>
              <a:rPr lang="it-IT" baseline="0" dirty="0" smtClean="0"/>
              <a:t>. Che cosa essi fossero era oggetto</a:t>
            </a:r>
            <a:r>
              <a:rPr lang="it-IT" dirty="0" smtClean="0"/>
              <a:t> </a:t>
            </a:r>
            <a:r>
              <a:rPr lang="it-IT" baseline="0" dirty="0" smtClean="0"/>
              <a:t>di vasto dibattito.</a:t>
            </a:r>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E001046B-1F38-42C4-8711-E48A05B86925}" type="slidenum">
              <a:rPr lang="it-IT" smtClean="0"/>
              <a:pPr/>
              <a:t>20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gn="just"/>
            <a:r>
              <a:rPr lang="it-IT" dirty="0" smtClean="0"/>
              <a:t>Il pensiero di Kant la</a:t>
            </a:r>
            <a:r>
              <a:rPr lang="it-IT" baseline="0" dirty="0" smtClean="0"/>
              <a:t> cui enorme influenza su tutto il successivo sviluppo della filosofia, dall’idealismo Hegeliano fino al Marxismo, è nota a tutti,</a:t>
            </a:r>
            <a:r>
              <a:rPr lang="it-IT" dirty="0" smtClean="0"/>
              <a:t> </a:t>
            </a:r>
            <a:r>
              <a:rPr lang="it-IT" baseline="0" dirty="0" smtClean="0"/>
              <a:t>esercitò, nel campo delle scienze fisico-matematiche una duplice azione di segno opposto.  Da una parte, bisogna riconoscere che nella sua opera giovanile “Storia Generale della Natura e Teoria del Cielo” Kant fu il primo a supporre, con una geniale intuizione, che le nebulae fossero degli altri Universi-Isola simili alla Via Lattea, in altre parole delle altre galassie. Viceversa con la propria concezione, enunciata nella Critica della Ragion Pura, secondo la quale la Geometria Euclidea è un dato a priori a fondamento di tutte le percezioni egli  frenò lo sviluppo della geometria moderna non-euclidea ed in ultima analisi forse ritardò l’attuale comprensione dell’Universo. Già intorno al 1828 il Principe dei matematici Gauss, scoprì la geometria non-euclidea ellittica, parallelamente al genio russo Lobachevsky che scoprì quella iperbolica. Gauss non pubblicò subito i suoi risultati, per non udire, come egli si espresse, le grida dei Beoti, attribuendo questo poco lusinghiero epiteto ai filosofi post-kantiani.</a:t>
            </a:r>
            <a:endParaRPr lang="it-IT" dirty="0"/>
          </a:p>
        </p:txBody>
      </p:sp>
      <p:sp>
        <p:nvSpPr>
          <p:cNvPr id="4" name="Segnaposto numero diapositiva 3"/>
          <p:cNvSpPr>
            <a:spLocks noGrp="1"/>
          </p:cNvSpPr>
          <p:nvPr>
            <p:ph type="sldNum" sz="quarter" idx="10"/>
          </p:nvPr>
        </p:nvSpPr>
        <p:spPr/>
        <p:txBody>
          <a:bodyPr/>
          <a:lstStyle/>
          <a:p>
            <a:fld id="{E001046B-1F38-42C4-8711-E48A05B86925}" type="slidenum">
              <a:rPr lang="it-IT" smtClean="0"/>
              <a:pPr/>
              <a:t>21</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gn="just"/>
            <a:r>
              <a:rPr lang="it-IT" dirty="0" smtClean="0"/>
              <a:t>	Copernico</a:t>
            </a:r>
            <a:r>
              <a:rPr lang="it-IT" baseline="0" dirty="0" smtClean="0"/>
              <a:t> –Keplero –Galileo- Newton. Dalla rivoluzione copernicana e dall’osservazione del moto dei pianeti con il cannocchiale, grazie al genio di Galileo prima e di Newton poi, nacque la Fisica Moderna. La legge di Newton è alla base della Meccanica e quindi dell’Ingegneria e della Rivoluzione Industriale. In </a:t>
            </a:r>
          </a:p>
          <a:p>
            <a:pPr algn="just"/>
            <a:r>
              <a:rPr lang="it-IT" baseline="0" dirty="0" smtClean="0"/>
              <a:t>Astronomia essa spiega il moto di tutti i corpi del Sistema Solare. Pierre Simon Laplace vissuto a cavallo del XVIII e del XIX secolo portò a perfezione la Fisica Newtoniana sviluppando l’analisi matematica moderna che permette di eseguire il calcolo di qualunque orbita.  Laplace era un determinista convinto. Scrisse che se tutte le posizioni e tutte le velocità di tutte le particelle componenti l’Universo fossero state note, un intelletto sufficientemente abile, sottoponendo tali dati ad analisi avrebbe potuto predire tutto il futuro e rivelare tutto il passato. Nulla sarebbe stato a quell’intelletto sconosciuto. Tuttavia, già poco dopo la  morte di Laplace, si cominciò a scoprire che l’Universo è immensamente più grande di quanto egli sospettasse e che, pur accettando la meccanica newtoniana come verità ultima, i dati cui Laplace faceva riferimento riempirebbero un catalogo grande come l’Universo stesso. Un secolo più tardi la stessa meccanica classica fu sostituita da quella quantistica ed il determinismo </a:t>
            </a:r>
            <a:r>
              <a:rPr lang="it-IT" baseline="0" dirty="0" err="1" smtClean="0"/>
              <a:t>laplaciano</a:t>
            </a:r>
            <a:r>
              <a:rPr lang="it-IT" baseline="0" dirty="0" smtClean="0"/>
              <a:t> divenne del tutto obsoleto.</a:t>
            </a:r>
            <a:endParaRPr lang="it-IT" dirty="0"/>
          </a:p>
        </p:txBody>
      </p:sp>
      <p:sp>
        <p:nvSpPr>
          <p:cNvPr id="4" name="Segnaposto numero diapositiva 3"/>
          <p:cNvSpPr>
            <a:spLocks noGrp="1"/>
          </p:cNvSpPr>
          <p:nvPr>
            <p:ph type="sldNum" sz="quarter" idx="10"/>
          </p:nvPr>
        </p:nvSpPr>
        <p:spPr/>
        <p:txBody>
          <a:bodyPr/>
          <a:lstStyle/>
          <a:p>
            <a:fld id="{E001046B-1F38-42C4-8711-E48A05B86925}" type="slidenum">
              <a:rPr lang="it-IT" smtClean="0"/>
              <a:pPr/>
              <a:t>22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gn="just"/>
            <a:r>
              <a:rPr lang="it-IT" dirty="0" smtClean="0"/>
              <a:t>	Accertato che le stelle sono immensamente lontane da noi, come si possono misurare le loro distanze? Per quelle più vicine abbiamo il metodo del parallasse, ma come fare per quelle più lontane per</a:t>
            </a:r>
            <a:r>
              <a:rPr lang="it-IT" baseline="0" dirty="0" smtClean="0"/>
              <a:t> le quali tale deviazione angolare risulta evanenscente. La risposta  a questa domanda è data dalle “candele standard”. </a:t>
            </a:r>
          </a:p>
          <a:p>
            <a:pPr algn="just"/>
            <a:r>
              <a:rPr lang="it-IT" baseline="0" dirty="0" smtClean="0"/>
              <a:t>La luminosità apparente di un oggetto diminuisce con il quadrato della sua distanza da noi. Pertanto se conosciamo la luminosità assoluta di una sorgente luminosa, ad esempio sappiamo che si tratta di una lampadina da 100 watt, misurando la sua luminosità apparente risaliamo immediatamente alla distanza che separa il nostro apparato di misura dalla sorgente.</a:t>
            </a:r>
            <a:endParaRPr lang="it-IT" dirty="0"/>
          </a:p>
        </p:txBody>
      </p:sp>
      <p:sp>
        <p:nvSpPr>
          <p:cNvPr id="4" name="Segnaposto numero diapositiva 3"/>
          <p:cNvSpPr>
            <a:spLocks noGrp="1"/>
          </p:cNvSpPr>
          <p:nvPr>
            <p:ph type="sldNum" sz="quarter" idx="10"/>
          </p:nvPr>
        </p:nvSpPr>
        <p:spPr/>
        <p:txBody>
          <a:bodyPr/>
          <a:lstStyle/>
          <a:p>
            <a:fld id="{E001046B-1F38-42C4-8711-E48A05B86925}" type="slidenum">
              <a:rPr lang="it-IT" smtClean="0"/>
              <a:pPr/>
              <a:t>23</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it-IT" dirty="0" smtClean="0"/>
              <a:t>All’interno della Via Lattea, che ne contiene almeno 100 miliardi, le stelle stesse possono essere usate come “candele standard”. Infatti la popolazione stellare si</a:t>
            </a:r>
            <a:r>
              <a:rPr lang="it-IT" baseline="0" dirty="0" smtClean="0"/>
              <a:t> distribuisce su alcune curve empiriche che ne correlano la temperatura superficiale (cioè il colore) con la luminosità assoluta e la maggior parte di esse si dispone lungo la curva detta Sequenza Principale. In tal modo osservando il colore di una stella determiniamo la sua potenza di emissione e misurandone la luminosità apparente sappiamo quanto essa è distante da noi.</a:t>
            </a:r>
            <a:r>
              <a:rPr lang="it-IT" dirty="0" smtClean="0"/>
              <a:t> </a:t>
            </a:r>
            <a:endParaRPr lang="it-IT" dirty="0"/>
          </a:p>
        </p:txBody>
      </p:sp>
      <p:sp>
        <p:nvSpPr>
          <p:cNvPr id="4" name="Номер слайда 3"/>
          <p:cNvSpPr>
            <a:spLocks noGrp="1"/>
          </p:cNvSpPr>
          <p:nvPr>
            <p:ph type="sldNum" sz="quarter" idx="10"/>
          </p:nvPr>
        </p:nvSpPr>
        <p:spPr/>
        <p:txBody>
          <a:bodyPr/>
          <a:lstStyle/>
          <a:p>
            <a:fld id="{E001046B-1F38-42C4-8711-E48A05B86925}" type="slidenum">
              <a:rPr lang="it-IT" smtClean="0"/>
              <a:pPr/>
              <a:t>24</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gn="just" rtl="0"/>
            <a:r>
              <a:rPr lang="it-IT" b="0" dirty="0" smtClean="0"/>
              <a:t>Il</a:t>
            </a:r>
            <a:r>
              <a:rPr lang="it-IT" b="0" baseline="0" dirty="0" smtClean="0"/>
              <a:t> pessimismo di Curtis sarebbe presto stato confutato grazie soprattutto alla scoperta fatta otto anni innanzi da una donna, la prima ad essersi laureata ad Harvard.</a:t>
            </a:r>
            <a:r>
              <a:rPr lang="it-IT" b="0" dirty="0" smtClean="0"/>
              <a:t> </a:t>
            </a:r>
            <a:r>
              <a:rPr lang="it-IT" b="0" baseline="0" dirty="0" err="1" smtClean="0"/>
              <a:t>Henrietta</a:t>
            </a:r>
            <a:r>
              <a:rPr lang="it-IT" b="0" baseline="0" dirty="0" smtClean="0"/>
              <a:t> Leavitt, che era completamente sorda e ciò nonostante era riuscita a studiare astronomia nella più esclusiva delle Università del mondo,  nel 1912</a:t>
            </a:r>
            <a:r>
              <a:rPr lang="it-IT" b="0" dirty="0" smtClean="0"/>
              <a:t> </a:t>
            </a:r>
            <a:r>
              <a:rPr lang="it-IT" b="0" baseline="0" dirty="0" smtClean="0"/>
              <a:t>determinò una legge empirica che correla il periodo di variazione P delle stelle variabili dette cefeidi alla loro luminosità media assoluta L. Queste stelle si ingrandiscono e rimpicciolliscono con un periodo dell’ordine dei giorni. Misurando tale periodo, grazie alla legge di Leavitt risaliamo alla luminosià assoluta e paragonandola con quella apparente possiamo valutare la distanza della cefeide. In questo modo le cefeidi sono delle candele standard ideali. </a:t>
            </a:r>
            <a:endParaRPr lang="it-IT" b="0" dirty="0" smtClean="0"/>
          </a:p>
        </p:txBody>
      </p:sp>
      <p:sp>
        <p:nvSpPr>
          <p:cNvPr id="4" name="Segnaposto numero diapositiva 3"/>
          <p:cNvSpPr>
            <a:spLocks noGrp="1"/>
          </p:cNvSpPr>
          <p:nvPr>
            <p:ph type="sldNum" sz="quarter" idx="10"/>
          </p:nvPr>
        </p:nvSpPr>
        <p:spPr/>
        <p:txBody>
          <a:bodyPr/>
          <a:lstStyle/>
          <a:p>
            <a:fld id="{E001046B-1F38-42C4-8711-E48A05B86925}" type="slidenum">
              <a:rPr lang="it-IT" smtClean="0"/>
              <a:pPr/>
              <a:t>25</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it-IT" dirty="0" smtClean="0"/>
              <a:t>	Nel 1924 </a:t>
            </a:r>
            <a:r>
              <a:rPr lang="it-IT" baseline="0" dirty="0" smtClean="0"/>
              <a:t> il giovane Edwin Hubble che aveva al proprio attivo una laurea in giurisprudenza, la partecipazione quale soldato americano alla Prima Guerra Mondiale ed una carriera da allenatore di squadra di baseball, interrotta per conseguire  una seconda laurea  in astronomia all’Università di Chicago , scoprì varie cefeidi all’interno delle nebulose di Andromeda e del Triangolo.  Misurandone la luminosità con il grande telescopio di Mount Wilson in California, Hubble derminò la distanza di Andromeda e del Triangolo da noi: 2,5 e 2,81 milioni di anni luce dal nostro punto di osservazione. Dunque le nebulose erano oggetti fatti di stelle come la Via Lattea, ma ben separati e assai lontani da essa. Kant aveva avuto ragione!</a:t>
            </a:r>
            <a:endParaRPr lang="it-IT" dirty="0"/>
          </a:p>
        </p:txBody>
      </p:sp>
      <p:sp>
        <p:nvSpPr>
          <p:cNvPr id="4" name="Номер слайда 3"/>
          <p:cNvSpPr>
            <a:spLocks noGrp="1"/>
          </p:cNvSpPr>
          <p:nvPr>
            <p:ph type="sldNum" sz="quarter" idx="10"/>
          </p:nvPr>
        </p:nvSpPr>
        <p:spPr/>
        <p:txBody>
          <a:bodyPr/>
          <a:lstStyle/>
          <a:p>
            <a:fld id="{E001046B-1F38-42C4-8711-E48A05B86925}" type="slidenum">
              <a:rPr lang="it-IT" smtClean="0"/>
              <a:pPr/>
              <a:t>26</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it-IT" dirty="0" smtClean="0"/>
              <a:t>	La gerarchia di distanze sulla</a:t>
            </a:r>
            <a:r>
              <a:rPr lang="it-IT" baseline="0" dirty="0" smtClean="0"/>
              <a:t> quale e’ organizzato il nostro Universo, cominciò a rivelarsi dopo la scoperta di Hubble del 1924. Usando il linguaggio delle distanze luce vediamo che il minuto-luce e’  la scala tipica del sistema solare. Dai 10.000 ai 100.000 anni-luce è invece la scala caratteristica per le dimensioni delle galassie, mentre le distanze tra quest’ultime sono dell’ordine del milione di anni luce.  Il gruppo locale che, oltre alle tre galassie principali, La Via Lattea, Andromeda ed il Triangolo, include anche una cinquantina di galassie nane loro satelliti,  ha una dimensione dell’ordine dei 10 milioni di anni-luce. Il gruppo locale poi e’ un ammasso che insieme ad altri forma il superammasso della Vergine, la cui dimensione caratteristica è data da 100 milioni di anni luce.</a:t>
            </a:r>
            <a:endParaRPr lang="it-IT" dirty="0"/>
          </a:p>
        </p:txBody>
      </p:sp>
      <p:sp>
        <p:nvSpPr>
          <p:cNvPr id="4" name="Номер слайда 3"/>
          <p:cNvSpPr>
            <a:spLocks noGrp="1"/>
          </p:cNvSpPr>
          <p:nvPr>
            <p:ph type="sldNum" sz="quarter" idx="10"/>
          </p:nvPr>
        </p:nvSpPr>
        <p:spPr/>
        <p:txBody>
          <a:bodyPr/>
          <a:lstStyle/>
          <a:p>
            <a:fld id="{E001046B-1F38-42C4-8711-E48A05B86925}" type="slidenum">
              <a:rPr lang="it-IT" smtClean="0"/>
              <a:pPr/>
              <a:t>27</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it-IT" dirty="0" smtClean="0"/>
              <a:t>	Alla scala del miliardo di anni-luce la struttura del cielo appare omogenea ed isotropa. Queste</a:t>
            </a:r>
            <a:r>
              <a:rPr lang="it-IT" baseline="0" dirty="0" smtClean="0"/>
              <a:t> sono le scale di tempo e di spazio di cui si occupa la cosmologia.</a:t>
            </a:r>
          </a:p>
          <a:p>
            <a:pPr algn="just"/>
            <a:r>
              <a:rPr lang="it-IT" baseline="0" dirty="0" smtClean="0"/>
              <a:t>	Nel 1929, continuando le proprie osservazioni sulle galassie, Hubble scoprì la legge di recessione universale. Ogni galassia si allontana tanto più velocemente dalla Via Lattea quanto più è già lontana da essa. Facendo scorrere il tempo all’indietro, concludiamo che vi fu un momento in cui tutte le galassie si trovano insieme, compresse in unico punto con densità di energia infinita. Una singolarità  spazio-temporale da cui ebbe origine il nostro Universo attraverso un’esplosione iniziale che fu poi chiamata Big Bang. Quanto tempo fa? La risposta è nella costante di proporzionalità tra velocità e distanza misurata da Hubble: circa 14 miliardi di anni or sono.</a:t>
            </a:r>
            <a:endParaRPr lang="it-IT" dirty="0"/>
          </a:p>
        </p:txBody>
      </p:sp>
      <p:sp>
        <p:nvSpPr>
          <p:cNvPr id="4" name="Номер слайда 3"/>
          <p:cNvSpPr>
            <a:spLocks noGrp="1"/>
          </p:cNvSpPr>
          <p:nvPr>
            <p:ph type="sldNum" sz="quarter" idx="10"/>
          </p:nvPr>
        </p:nvSpPr>
        <p:spPr/>
        <p:txBody>
          <a:bodyPr/>
          <a:lstStyle/>
          <a:p>
            <a:fld id="{E001046B-1F38-42C4-8711-E48A05B86925}" type="slidenum">
              <a:rPr lang="it-IT" smtClean="0"/>
              <a:pPr/>
              <a:t>28</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it-IT" dirty="0" smtClean="0"/>
              <a:t>	Potremmo saperne di più sulla storia dell’Universo se riuscissimo a determinare le deviazioni dalla forma lineare della legge di Hubble che lega la velocità di recessione alla distanza. Come fare ciò se lo sono domandati astrofisici e cosmologi per lungo tempo. Servono nuove e più potenti</a:t>
            </a:r>
            <a:r>
              <a:rPr lang="it-IT" baseline="0" dirty="0" smtClean="0"/>
              <a:t> candele standard che possano essere rivelate anche a distanze enormemente grandi.</a:t>
            </a:r>
          </a:p>
          <a:p>
            <a:pPr algn="just"/>
            <a:r>
              <a:rPr lang="it-IT" baseline="0" dirty="0" smtClean="0"/>
              <a:t>	Negli anni 90 del XX secolo si è finalmente compreso che tali candele standard ci possono essere fornite dalle supernovae di tipo Ia. </a:t>
            </a:r>
          </a:p>
          <a:p>
            <a:pPr algn="just"/>
            <a:r>
              <a:rPr lang="it-IT" baseline="0" dirty="0" smtClean="0"/>
              <a:t>	Le supernovae sono i fenomeni più luminosi del cielo e corrispondono alla violenta esplosione di una stella che muore.</a:t>
            </a:r>
            <a:r>
              <a:rPr lang="it-IT" dirty="0" smtClean="0"/>
              <a:t> </a:t>
            </a:r>
            <a:r>
              <a:rPr lang="it-IT" baseline="0" dirty="0" smtClean="0"/>
              <a:t>Tale esplosione è sostanzialmente di due tipi, corrispondenti a meccanismi fisici profondamente diversi: Tipo II e Tipo I.</a:t>
            </a:r>
            <a:endParaRPr lang="it-IT" dirty="0"/>
          </a:p>
        </p:txBody>
      </p:sp>
      <p:sp>
        <p:nvSpPr>
          <p:cNvPr id="4" name="Номер слайда 3"/>
          <p:cNvSpPr>
            <a:spLocks noGrp="1"/>
          </p:cNvSpPr>
          <p:nvPr>
            <p:ph type="sldNum" sz="quarter" idx="10"/>
          </p:nvPr>
        </p:nvSpPr>
        <p:spPr/>
        <p:txBody>
          <a:bodyPr/>
          <a:lstStyle/>
          <a:p>
            <a:fld id="{E001046B-1F38-42C4-8711-E48A05B86925}" type="slidenum">
              <a:rPr lang="it-IT" smtClean="0"/>
              <a:pPr/>
              <a:t>29</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gn="just"/>
            <a:r>
              <a:rPr lang="it-IT" dirty="0" smtClean="0"/>
              <a:t>	Gli</a:t>
            </a:r>
            <a:r>
              <a:rPr lang="it-IT" baseline="0" dirty="0" smtClean="0"/>
              <a:t> uomini hanno guardato al cielo e scrutato gli astri fin dalla più remota antichità, cercando risposte a profondi interrogativi  esistenziali che uniscono tutte le razze e le civiltà.</a:t>
            </a:r>
          </a:p>
          <a:p>
            <a:pPr algn="just"/>
            <a:r>
              <a:rPr lang="it-IT" baseline="0" dirty="0" smtClean="0"/>
              <a:t>La ragione di questo sta nella periodicità dei moti celesti che non è sfuggita alla percezione nemmeno dell’uomo della pietra e che fornisce la definizione del tempo.</a:t>
            </a:r>
          </a:p>
          <a:p>
            <a:pPr algn="just"/>
            <a:r>
              <a:rPr lang="it-IT" baseline="0" dirty="0" smtClean="0"/>
              <a:t>Gli astri infatti sono gli orologi  che scandiscono il giorno e la notte, i mesi, le stagioni, gli anni. E la vita è fatta di cicli sincronizzati su quelli di questi unici ed universali orologi. </a:t>
            </a:r>
          </a:p>
          <a:p>
            <a:pPr algn="just"/>
            <a:r>
              <a:rPr lang="it-IT" baseline="0" dirty="0" smtClean="0"/>
              <a:t>	Dunque chi è padrone del tempo è padrone anche della vita e non a caso in tutte le civiltà, le prime concezioni della “divinità” si sono sviluppate in associazione con il cielo </a:t>
            </a:r>
          </a:p>
          <a:p>
            <a:pPr algn="just"/>
            <a:r>
              <a:rPr lang="it-IT" baseline="0" dirty="0" smtClean="0"/>
              <a:t>ed i corpi celesti. Per impadronirsi della macchina della vita bisogna dominare le periodicità, saper prevedere gli eventi. Questo significa calcolare i moti dei corpi celesti e non a caso tutte le prime nozioni matematiche sono nate in associazione con l’astronomia. Astri, Numeri e Divinità  sono un trinomio antichissimo, universalmente radicato nello strato più profondo della psiche umana. </a:t>
            </a:r>
            <a:endParaRPr lang="it-IT" dirty="0"/>
          </a:p>
        </p:txBody>
      </p:sp>
      <p:sp>
        <p:nvSpPr>
          <p:cNvPr id="4" name="Segnaposto numero diapositiva 3"/>
          <p:cNvSpPr>
            <a:spLocks noGrp="1"/>
          </p:cNvSpPr>
          <p:nvPr>
            <p:ph type="sldNum" sz="quarter" idx="10"/>
          </p:nvPr>
        </p:nvSpPr>
        <p:spPr/>
        <p:txBody>
          <a:bodyPr/>
          <a:lstStyle/>
          <a:p>
            <a:fld id="{E001046B-1F38-42C4-8711-E48A05B86925}" type="slidenum">
              <a:rPr lang="it-IT" smtClean="0"/>
              <a:pPr/>
              <a:t>12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Nel 1987, trecento anni dopo la supernova detta di Keplero si ebbe una nuova esplosione relativamente</a:t>
            </a:r>
            <a:r>
              <a:rPr lang="it-IT" baseline="0" dirty="0" smtClean="0"/>
              <a:t> vicino alla Terra. </a:t>
            </a:r>
          </a:p>
          <a:p>
            <a:r>
              <a:rPr lang="it-IT" baseline="0" dirty="0" smtClean="0"/>
              <a:t>La supernova SN1987A esplose il 23 Febbraio del 1987 nella Grande Nube di Magellano una delle galassie nane satelliti della nostra. La distanza dell’evento da noi è soltanto di 168.000 anni luce e la nuova stella fu visibile per alcuni mesi ad occhio nudo. Si trattò di una supernova di tipo II B il cui prodotto finale dovrebbe essere la formazione di una stella di neutroni.</a:t>
            </a:r>
            <a:endParaRPr lang="it-IT" dirty="0"/>
          </a:p>
        </p:txBody>
      </p:sp>
      <p:sp>
        <p:nvSpPr>
          <p:cNvPr id="4" name="Segnaposto numero diapositiva 3"/>
          <p:cNvSpPr>
            <a:spLocks noGrp="1"/>
          </p:cNvSpPr>
          <p:nvPr>
            <p:ph type="sldNum" sz="quarter" idx="10"/>
          </p:nvPr>
        </p:nvSpPr>
        <p:spPr/>
        <p:txBody>
          <a:bodyPr/>
          <a:lstStyle/>
          <a:p>
            <a:fld id="{E001046B-1F38-42C4-8711-E48A05B86925}" type="slidenum">
              <a:rPr lang="it-IT" smtClean="0"/>
              <a:pPr/>
              <a:t>30</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it-IT" dirty="0" smtClean="0"/>
              <a:t>	Quando una stella</a:t>
            </a:r>
            <a:r>
              <a:rPr lang="it-IT" baseline="0" dirty="0" smtClean="0"/>
              <a:t> abbastanza grande esaurisce il proprio combustibile nucleare, tutta la materia in essa contenuta comincia a collassare verso il centro a causa dell’attrazione gravitazionale che non è più bilanciata da una pressione sufficiente. Nel nocciolo centrale dell’astro si raggiungono rapidamente densità talmente elevate che gli atomi sono letteralmente schiacciati e gli elettroni portati così vicino ai protoni da innescare una reazione di fusione, il cui risultato è un neutrone ed un neutrino per ogni coppia di protone ed elettrone. I neutrini lasciano la scena irradiati in ogni direzione, i neutroni invece si comprimono uno sull’altro fino a che il principio di esclusione glielo permette. A quel punto la pressione dovuta all’effetto quantistico del gas di Fermi bilancia nuovamente l’attrazione gravitazionale e si è formata una stella di neutroni stabile. Essa è piccolissima, il suo raggio dell’ordine del chilometro, ma la sua massa è enorme, dell’ordine di quella del Sole. Per avere un’idea di questa densità, immaginate un’</a:t>
            </a:r>
            <a:r>
              <a:rPr lang="it-IT" baseline="0" dirty="0" err="1" smtClean="0"/>
              <a:t>ntera</a:t>
            </a:r>
            <a:r>
              <a:rPr lang="it-IT" baseline="0" dirty="0" smtClean="0"/>
              <a:t> </a:t>
            </a:r>
            <a:r>
              <a:rPr lang="it-IT" baseline="0" dirty="0" err="1" smtClean="0"/>
              <a:t>portarei</a:t>
            </a:r>
            <a:r>
              <a:rPr lang="it-IT" baseline="0" dirty="0" smtClean="0"/>
              <a:t> compressa sulla capocchia di uno spillo. La stella di neutroni ha anche una crosta durissima e la materia che continua a cadere verso il centro urta violentemente su questa crosta rimbalzando indietro a velocità prossime a quelle della luce. L’onda d’urto così prodotta si propaga in tutto il mezzo circostante scaldandolo a temperature altissime che danno origine al gigantesco illuminamento.</a:t>
            </a:r>
            <a:endParaRPr lang="it-IT" dirty="0"/>
          </a:p>
        </p:txBody>
      </p:sp>
      <p:sp>
        <p:nvSpPr>
          <p:cNvPr id="4" name="Номер слайда 3"/>
          <p:cNvSpPr>
            <a:spLocks noGrp="1"/>
          </p:cNvSpPr>
          <p:nvPr>
            <p:ph type="sldNum" sz="quarter" idx="10"/>
          </p:nvPr>
        </p:nvSpPr>
        <p:spPr/>
        <p:txBody>
          <a:bodyPr/>
          <a:lstStyle/>
          <a:p>
            <a:fld id="{E001046B-1F38-42C4-8711-E48A05B86925}" type="slidenum">
              <a:rPr lang="it-IT" smtClean="0"/>
              <a:pPr/>
              <a:t>31</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it-IT" dirty="0" smtClean="0"/>
              <a:t>	Nel</a:t>
            </a:r>
            <a:r>
              <a:rPr lang="it-IT" baseline="0" dirty="0" smtClean="0"/>
              <a:t> 1054 si ebbe l’esplosione di una supernova di tipo II all’interno della Galassia. Essa fu così luminosa che fu vista ad occhio nudo per circa tre mesi da osservatori, cinesi ed arabi che ce ne hanno lasciato traccia storica. Di notte si poteva leggere un libro al suo chiarore che era quasi la metà di quello della luna. Certamente essa fu vista anche in Occidente, ma in quegli anni, tra i più bui della storia occidentale pochi scrivevano e forse quei pochi avevano anche paura a parlare di un evento così straordinario, probabilmente interpretato come un castigo di Dio. Il remnant di quella supernova è ben noto agli astronomi ed ai radioastronomi. Si tratta della cosiddetta nebulosa del Granchio al cui centro è ben identificata la stella di neutroni formatasi nel 1054. Siccome tale stella neutronica ruota essa è una pulsar. Emette onde radio pulsanti che possono essere rivelate da grandi antenne terrestri. Le stelle di neutroni non si vedono, ma si possono ascoltare.</a:t>
            </a:r>
            <a:endParaRPr lang="it-IT" dirty="0"/>
          </a:p>
        </p:txBody>
      </p:sp>
      <p:sp>
        <p:nvSpPr>
          <p:cNvPr id="4" name="Номер слайда 3"/>
          <p:cNvSpPr>
            <a:spLocks noGrp="1"/>
          </p:cNvSpPr>
          <p:nvPr>
            <p:ph type="sldNum" sz="quarter" idx="10"/>
          </p:nvPr>
        </p:nvSpPr>
        <p:spPr/>
        <p:txBody>
          <a:bodyPr/>
          <a:lstStyle/>
          <a:p>
            <a:fld id="{E001046B-1F38-42C4-8711-E48A05B86925}" type="slidenum">
              <a:rPr lang="it-IT" smtClean="0"/>
              <a:pPr/>
              <a:t>32</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it-IT" dirty="0" smtClean="0"/>
              <a:t>	La</a:t>
            </a:r>
            <a:r>
              <a:rPr lang="it-IT" baseline="0" dirty="0" smtClean="0"/>
              <a:t> prima pulsar fu scoperta nel 1967 dall’Astronomo inglese Antony Hewish insieme alla propria dottoranda Jocelyn Bell e per questo </a:t>
            </a:r>
            <a:r>
              <a:rPr lang="it-IT" baseline="0" dirty="0" err="1" smtClean="0"/>
              <a:t>Hewish</a:t>
            </a:r>
            <a:r>
              <a:rPr lang="it-IT" baseline="0" dirty="0" smtClean="0"/>
              <a:t> fu insignito del premio Nobel per la Fisica 1974. Il primo a proporre che le pulsar fossero in realtà stelle di neutroni fu l’Astronomo italiano Franco Pacini che avanzò tale ipotesi nel 1968.</a:t>
            </a:r>
          </a:p>
          <a:p>
            <a:pPr algn="just"/>
            <a:r>
              <a:rPr lang="it-IT" baseline="0" dirty="0" smtClean="0"/>
              <a:t>	Franco Pacini che è prematuramente scomparso nel gennaio di quest’anno è stato tra i fondatori dell’ESO.</a:t>
            </a:r>
            <a:endParaRPr lang="it-IT" dirty="0"/>
          </a:p>
        </p:txBody>
      </p:sp>
      <p:sp>
        <p:nvSpPr>
          <p:cNvPr id="4" name="Номер слайда 3"/>
          <p:cNvSpPr>
            <a:spLocks noGrp="1"/>
          </p:cNvSpPr>
          <p:nvPr>
            <p:ph type="sldNum" sz="quarter" idx="10"/>
          </p:nvPr>
        </p:nvSpPr>
        <p:spPr/>
        <p:txBody>
          <a:bodyPr/>
          <a:lstStyle/>
          <a:p>
            <a:fld id="{E001046B-1F38-42C4-8711-E48A05B86925}" type="slidenum">
              <a:rPr lang="it-IT" smtClean="0"/>
              <a:pPr/>
              <a:t>33</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gn="just" rtl="0"/>
            <a:r>
              <a:rPr lang="en-US" dirty="0" smtClean="0"/>
              <a:t>	</a:t>
            </a:r>
            <a:r>
              <a:rPr lang="en-US" dirty="0" err="1" smtClean="0"/>
              <a:t>Nel</a:t>
            </a:r>
            <a:r>
              <a:rPr lang="en-US" dirty="0" smtClean="0"/>
              <a:t> 1572 vi fu </a:t>
            </a:r>
            <a:r>
              <a:rPr lang="en-US" dirty="0" err="1" smtClean="0"/>
              <a:t>l’esplosione</a:t>
            </a:r>
            <a:r>
              <a:rPr lang="en-US" dirty="0" smtClean="0"/>
              <a:t> </a:t>
            </a:r>
            <a:r>
              <a:rPr lang="en-US" dirty="0" err="1" smtClean="0"/>
              <a:t>di</a:t>
            </a:r>
            <a:r>
              <a:rPr lang="en-US" dirty="0" smtClean="0"/>
              <a:t> </a:t>
            </a:r>
            <a:r>
              <a:rPr lang="en-US" dirty="0" err="1" smtClean="0"/>
              <a:t>un’altra</a:t>
            </a:r>
            <a:r>
              <a:rPr lang="en-US" dirty="0" smtClean="0"/>
              <a:t> supernova </a:t>
            </a:r>
            <a:r>
              <a:rPr lang="en-US" dirty="0" err="1" smtClean="0"/>
              <a:t>visibile</a:t>
            </a:r>
            <a:r>
              <a:rPr lang="en-US" dirty="0" smtClean="0"/>
              <a:t> ad </a:t>
            </a:r>
            <a:r>
              <a:rPr lang="en-US" dirty="0" err="1" smtClean="0"/>
              <a:t>occhio</a:t>
            </a:r>
            <a:r>
              <a:rPr lang="en-US" dirty="0" smtClean="0"/>
              <a:t> </a:t>
            </a:r>
            <a:r>
              <a:rPr lang="en-US" dirty="0" err="1" smtClean="0"/>
              <a:t>nudo</a:t>
            </a:r>
            <a:r>
              <a:rPr lang="en-US" dirty="0" smtClean="0"/>
              <a:t> </a:t>
            </a:r>
            <a:r>
              <a:rPr lang="en-US" dirty="0" err="1" smtClean="0"/>
              <a:t>che</a:t>
            </a:r>
            <a:r>
              <a:rPr lang="en-US" dirty="0" smtClean="0"/>
              <a:t> fu </a:t>
            </a:r>
            <a:r>
              <a:rPr lang="en-US" dirty="0" err="1" smtClean="0"/>
              <a:t>osservata</a:t>
            </a:r>
            <a:r>
              <a:rPr lang="en-US" dirty="0" smtClean="0"/>
              <a:t> e </a:t>
            </a:r>
            <a:r>
              <a:rPr lang="en-US" dirty="0" err="1" smtClean="0"/>
              <a:t>studiata</a:t>
            </a:r>
            <a:r>
              <a:rPr lang="en-US" baseline="0" dirty="0" smtClean="0"/>
              <a:t> </a:t>
            </a:r>
            <a:r>
              <a:rPr lang="en-US" baseline="0" dirty="0" err="1" smtClean="0"/>
              <a:t>da</a:t>
            </a:r>
            <a:r>
              <a:rPr lang="en-US" baseline="0" dirty="0" smtClean="0"/>
              <a:t> </a:t>
            </a:r>
            <a:r>
              <a:rPr lang="en-US" baseline="0" dirty="0" err="1" smtClean="0"/>
              <a:t>Ticho</a:t>
            </a:r>
            <a:r>
              <a:rPr lang="en-US" baseline="0" dirty="0" smtClean="0"/>
              <a:t> Brahe, </a:t>
            </a:r>
            <a:r>
              <a:rPr lang="en-US" baseline="0" dirty="0" err="1" smtClean="0"/>
              <a:t>il</a:t>
            </a:r>
            <a:r>
              <a:rPr lang="en-US" baseline="0" dirty="0" smtClean="0"/>
              <a:t> maestro </a:t>
            </a:r>
            <a:r>
              <a:rPr lang="en-US" baseline="0" dirty="0" err="1" smtClean="0"/>
              <a:t>danese</a:t>
            </a:r>
            <a:r>
              <a:rPr lang="en-US" baseline="0" dirty="0" smtClean="0"/>
              <a:t> </a:t>
            </a:r>
            <a:r>
              <a:rPr lang="en-US" baseline="0" dirty="0" err="1" smtClean="0"/>
              <a:t>di</a:t>
            </a:r>
            <a:r>
              <a:rPr lang="en-US" baseline="0" dirty="0" smtClean="0"/>
              <a:t> </a:t>
            </a:r>
            <a:r>
              <a:rPr lang="en-US" baseline="0" dirty="0" err="1" smtClean="0"/>
              <a:t>Keplero</a:t>
            </a:r>
            <a:r>
              <a:rPr lang="en-US" baseline="0" dirty="0" smtClean="0"/>
              <a:t>.</a:t>
            </a:r>
            <a:r>
              <a:rPr lang="en-US" dirty="0" smtClean="0"/>
              <a:t> </a:t>
            </a:r>
            <a:r>
              <a:rPr lang="en-US" baseline="0" dirty="0" smtClean="0"/>
              <a:t>Tale supernova, </a:t>
            </a:r>
            <a:r>
              <a:rPr lang="en-US" baseline="0" dirty="0" err="1" smtClean="0"/>
              <a:t>il</a:t>
            </a:r>
            <a:r>
              <a:rPr lang="en-US" baseline="0" dirty="0" smtClean="0"/>
              <a:t> cui remnant è </a:t>
            </a:r>
            <a:r>
              <a:rPr lang="en-US" baseline="0" dirty="0" err="1" smtClean="0"/>
              <a:t>tuttora</a:t>
            </a:r>
            <a:r>
              <a:rPr lang="en-US" baseline="0" dirty="0" smtClean="0"/>
              <a:t> </a:t>
            </a:r>
            <a:r>
              <a:rPr lang="en-US" baseline="0" dirty="0" err="1" smtClean="0"/>
              <a:t>visibile</a:t>
            </a:r>
            <a:r>
              <a:rPr lang="en-US" baseline="0" dirty="0" smtClean="0"/>
              <a:t>, fu </a:t>
            </a:r>
            <a:r>
              <a:rPr lang="en-US" baseline="0" dirty="0" err="1" smtClean="0"/>
              <a:t>di</a:t>
            </a:r>
            <a:r>
              <a:rPr lang="en-US" baseline="0" dirty="0" smtClean="0"/>
              <a:t> </a:t>
            </a:r>
            <a:r>
              <a:rPr lang="en-US" baseline="0" dirty="0" err="1" smtClean="0"/>
              <a:t>tipo</a:t>
            </a:r>
            <a:r>
              <a:rPr lang="en-US" baseline="0" dirty="0" smtClean="0"/>
              <a:t> </a:t>
            </a:r>
            <a:r>
              <a:rPr lang="en-US" baseline="0" dirty="0" err="1" smtClean="0"/>
              <a:t>Ia</a:t>
            </a:r>
            <a:r>
              <a:rPr lang="en-US" baseline="0" dirty="0" smtClean="0"/>
              <a:t> </a:t>
            </a:r>
            <a:r>
              <a:rPr lang="en-US" baseline="0" dirty="0" err="1" smtClean="0"/>
              <a:t>piuttosto</a:t>
            </a:r>
            <a:r>
              <a:rPr lang="en-US" baseline="0" dirty="0" smtClean="0"/>
              <a:t> </a:t>
            </a:r>
            <a:r>
              <a:rPr lang="en-US" baseline="0" dirty="0" err="1" smtClean="0"/>
              <a:t>che</a:t>
            </a:r>
            <a:r>
              <a:rPr lang="en-US" baseline="0" dirty="0" smtClean="0"/>
              <a:t> II. </a:t>
            </a:r>
          </a:p>
          <a:p>
            <a:pPr algn="just" rtl="0"/>
            <a:r>
              <a:rPr lang="en-US" dirty="0" smtClean="0"/>
              <a:t>	</a:t>
            </a:r>
            <a:r>
              <a:rPr lang="en-US" baseline="0" dirty="0" smtClean="0"/>
              <a:t>Il </a:t>
            </a:r>
            <a:r>
              <a:rPr lang="en-US" baseline="0" dirty="0" err="1" smtClean="0"/>
              <a:t>meccanismo</a:t>
            </a:r>
            <a:r>
              <a:rPr lang="en-US" baseline="0" dirty="0" smtClean="0"/>
              <a:t> </a:t>
            </a:r>
            <a:r>
              <a:rPr lang="en-US" baseline="0" dirty="0" err="1" smtClean="0"/>
              <a:t>alla</a:t>
            </a:r>
            <a:r>
              <a:rPr lang="en-US" baseline="0" dirty="0" smtClean="0"/>
              <a:t> base </a:t>
            </a:r>
            <a:r>
              <a:rPr lang="en-US" baseline="0" dirty="0" err="1" smtClean="0"/>
              <a:t>di</a:t>
            </a:r>
            <a:r>
              <a:rPr lang="en-US" baseline="0" dirty="0" smtClean="0"/>
              <a:t> </a:t>
            </a:r>
            <a:r>
              <a:rPr lang="en-US" baseline="0" dirty="0" err="1" smtClean="0"/>
              <a:t>queste</a:t>
            </a:r>
            <a:r>
              <a:rPr lang="en-US" baseline="0" dirty="0" smtClean="0"/>
              <a:t> </a:t>
            </a:r>
            <a:r>
              <a:rPr lang="en-US" baseline="0" dirty="0" err="1" smtClean="0"/>
              <a:t>esplosioni</a:t>
            </a:r>
            <a:r>
              <a:rPr lang="en-US" baseline="0" dirty="0" smtClean="0"/>
              <a:t> è </a:t>
            </a:r>
            <a:r>
              <a:rPr lang="en-US" baseline="0" dirty="0" err="1" smtClean="0"/>
              <a:t>semplice</a:t>
            </a:r>
            <a:r>
              <a:rPr lang="en-US" baseline="0" dirty="0" smtClean="0"/>
              <a:t>, ma </a:t>
            </a:r>
            <a:r>
              <a:rPr lang="en-US" baseline="0" dirty="0" err="1" smtClean="0"/>
              <a:t>peculiare</a:t>
            </a:r>
            <a:r>
              <a:rPr lang="en-US" baseline="0" dirty="0" smtClean="0"/>
              <a:t>.</a:t>
            </a:r>
          </a:p>
          <a:p>
            <a:pPr algn="just" rtl="0"/>
            <a:r>
              <a:rPr lang="en-US" baseline="0" dirty="0" smtClean="0"/>
              <a:t>Si produce in </a:t>
            </a:r>
            <a:r>
              <a:rPr lang="en-US" baseline="0" dirty="0" err="1" smtClean="0"/>
              <a:t>sistemi</a:t>
            </a:r>
            <a:r>
              <a:rPr lang="en-US" baseline="0" dirty="0" smtClean="0"/>
              <a:t> </a:t>
            </a:r>
            <a:r>
              <a:rPr lang="en-US" baseline="0" dirty="0" err="1" smtClean="0"/>
              <a:t>binari</a:t>
            </a:r>
            <a:r>
              <a:rPr lang="en-US" baseline="0" dirty="0" smtClean="0"/>
              <a:t> </a:t>
            </a:r>
            <a:r>
              <a:rPr lang="en-US" baseline="0" dirty="0" err="1" smtClean="0"/>
              <a:t>composti</a:t>
            </a:r>
            <a:r>
              <a:rPr lang="en-US" baseline="0" dirty="0" smtClean="0"/>
              <a:t> </a:t>
            </a:r>
            <a:r>
              <a:rPr lang="en-US" baseline="0" dirty="0" err="1" smtClean="0"/>
              <a:t>da</a:t>
            </a:r>
            <a:r>
              <a:rPr lang="en-US" baseline="0" dirty="0" smtClean="0"/>
              <a:t> </a:t>
            </a:r>
            <a:r>
              <a:rPr lang="en-US" baseline="0" dirty="0" err="1" smtClean="0"/>
              <a:t>una</a:t>
            </a:r>
            <a:r>
              <a:rPr lang="en-US" baseline="0" dirty="0" smtClean="0"/>
              <a:t> </a:t>
            </a:r>
            <a:r>
              <a:rPr lang="en-US" baseline="0" dirty="0" err="1" smtClean="0"/>
              <a:t>Gigante</a:t>
            </a:r>
            <a:r>
              <a:rPr lang="en-US" baseline="0" dirty="0" smtClean="0"/>
              <a:t> </a:t>
            </a:r>
            <a:r>
              <a:rPr lang="en-US" baseline="0" dirty="0" err="1" smtClean="0"/>
              <a:t>Rossa</a:t>
            </a:r>
            <a:r>
              <a:rPr lang="en-US" baseline="0" dirty="0" smtClean="0"/>
              <a:t> (</a:t>
            </a:r>
            <a:r>
              <a:rPr lang="en-US" baseline="0" dirty="0" err="1" smtClean="0"/>
              <a:t>cioè</a:t>
            </a:r>
            <a:r>
              <a:rPr lang="en-US" baseline="0" dirty="0" smtClean="0"/>
              <a:t> </a:t>
            </a:r>
            <a:r>
              <a:rPr lang="en-US" baseline="0" dirty="0" err="1" smtClean="0"/>
              <a:t>una</a:t>
            </a:r>
            <a:r>
              <a:rPr lang="en-US" baseline="0" dirty="0" smtClean="0"/>
              <a:t> </a:t>
            </a:r>
            <a:r>
              <a:rPr lang="en-US" baseline="0" dirty="0" err="1" smtClean="0"/>
              <a:t>stella</a:t>
            </a:r>
            <a:r>
              <a:rPr lang="en-US" baseline="0" dirty="0" smtClean="0"/>
              <a:t> media </a:t>
            </a:r>
            <a:r>
              <a:rPr lang="en-US" baseline="0" dirty="0" err="1" smtClean="0"/>
              <a:t>che</a:t>
            </a:r>
            <a:r>
              <a:rPr lang="en-US" baseline="0" dirty="0" smtClean="0"/>
              <a:t>, </a:t>
            </a:r>
            <a:r>
              <a:rPr lang="en-US" baseline="0" dirty="0" err="1" smtClean="0"/>
              <a:t>esaurito</a:t>
            </a:r>
            <a:r>
              <a:rPr lang="en-US" baseline="0" dirty="0" smtClean="0"/>
              <a:t> </a:t>
            </a:r>
            <a:r>
              <a:rPr lang="en-US" baseline="0" dirty="0" err="1" smtClean="0"/>
              <a:t>il</a:t>
            </a:r>
            <a:r>
              <a:rPr lang="en-US" baseline="0" dirty="0" smtClean="0"/>
              <a:t> </a:t>
            </a:r>
            <a:r>
              <a:rPr lang="en-US" baseline="0" dirty="0" err="1" smtClean="0"/>
              <a:t>combustile</a:t>
            </a:r>
            <a:r>
              <a:rPr lang="en-US" baseline="0" dirty="0" smtClean="0"/>
              <a:t>, </a:t>
            </a:r>
            <a:r>
              <a:rPr lang="en-US" baseline="0" dirty="0" err="1" smtClean="0"/>
              <a:t>si</a:t>
            </a:r>
            <a:r>
              <a:rPr lang="en-US" baseline="0" dirty="0" smtClean="0"/>
              <a:t> </a:t>
            </a:r>
            <a:r>
              <a:rPr lang="en-US" baseline="0" dirty="0" err="1" smtClean="0"/>
              <a:t>va</a:t>
            </a:r>
            <a:r>
              <a:rPr lang="en-US" baseline="0" dirty="0" smtClean="0"/>
              <a:t> </a:t>
            </a:r>
            <a:r>
              <a:rPr lang="en-US" baseline="0" dirty="0" err="1" smtClean="0"/>
              <a:t>raffreddando</a:t>
            </a:r>
            <a:r>
              <a:rPr lang="en-US" baseline="0" dirty="0" smtClean="0"/>
              <a:t> come </a:t>
            </a:r>
            <a:r>
              <a:rPr lang="en-US" baseline="0" dirty="0" err="1" smtClean="0"/>
              <a:t>farà</a:t>
            </a:r>
            <a:r>
              <a:rPr lang="en-US" baseline="0" dirty="0" smtClean="0"/>
              <a:t> </a:t>
            </a:r>
            <a:r>
              <a:rPr lang="en-US" baseline="0" dirty="0" err="1" smtClean="0"/>
              <a:t>il</a:t>
            </a:r>
            <a:r>
              <a:rPr lang="en-US" baseline="0" dirty="0" smtClean="0"/>
              <a:t> </a:t>
            </a:r>
            <a:r>
              <a:rPr lang="en-US" baseline="0" dirty="0" err="1" smtClean="0"/>
              <a:t>nostre</a:t>
            </a:r>
            <a:r>
              <a:rPr lang="en-US" baseline="0" dirty="0" smtClean="0"/>
              <a:t> Sole) </a:t>
            </a:r>
            <a:r>
              <a:rPr lang="en-US" baseline="0" dirty="0" err="1" smtClean="0"/>
              <a:t>ed</a:t>
            </a:r>
            <a:r>
              <a:rPr lang="en-US" baseline="0" dirty="0" smtClean="0"/>
              <a:t> </a:t>
            </a:r>
            <a:r>
              <a:rPr lang="en-US" baseline="0" dirty="0" err="1" smtClean="0"/>
              <a:t>una</a:t>
            </a:r>
            <a:r>
              <a:rPr lang="en-US" baseline="0" dirty="0" smtClean="0"/>
              <a:t> Nana Bianca, </a:t>
            </a:r>
            <a:r>
              <a:rPr lang="en-US" baseline="0" dirty="0" err="1" smtClean="0"/>
              <a:t>una</a:t>
            </a:r>
            <a:r>
              <a:rPr lang="en-US" baseline="0" dirty="0" smtClean="0"/>
              <a:t> </a:t>
            </a:r>
            <a:r>
              <a:rPr lang="en-US" baseline="0" dirty="0" err="1" smtClean="0"/>
              <a:t>stellina</a:t>
            </a:r>
            <a:r>
              <a:rPr lang="en-US" baseline="0" dirty="0" smtClean="0"/>
              <a:t> </a:t>
            </a:r>
            <a:r>
              <a:rPr lang="en-US" baseline="0" dirty="0" err="1" smtClean="0"/>
              <a:t>che</a:t>
            </a:r>
            <a:r>
              <a:rPr lang="en-US" baseline="0" dirty="0" smtClean="0"/>
              <a:t> </a:t>
            </a:r>
            <a:r>
              <a:rPr lang="en-US" baseline="0" dirty="0" err="1" smtClean="0"/>
              <a:t>si</a:t>
            </a:r>
            <a:r>
              <a:rPr lang="en-US" baseline="0" dirty="0" smtClean="0"/>
              <a:t> </a:t>
            </a:r>
            <a:r>
              <a:rPr lang="en-US" baseline="0" dirty="0" err="1" smtClean="0"/>
              <a:t>regge</a:t>
            </a:r>
            <a:r>
              <a:rPr lang="en-US" baseline="0" dirty="0" smtClean="0"/>
              <a:t> </a:t>
            </a:r>
            <a:r>
              <a:rPr lang="en-US" baseline="0" dirty="0" err="1" smtClean="0"/>
              <a:t>sull’equilibrio</a:t>
            </a:r>
            <a:r>
              <a:rPr lang="en-US" baseline="0" dirty="0" smtClean="0"/>
              <a:t> </a:t>
            </a:r>
            <a:r>
              <a:rPr lang="en-US" baseline="0" dirty="0" err="1" smtClean="0"/>
              <a:t>tra</a:t>
            </a:r>
            <a:r>
              <a:rPr lang="en-US" baseline="0" dirty="0" smtClean="0"/>
              <a:t> la </a:t>
            </a:r>
            <a:r>
              <a:rPr lang="en-US" baseline="0" dirty="0" err="1" smtClean="0"/>
              <a:t>pressione</a:t>
            </a:r>
            <a:r>
              <a:rPr lang="en-US" baseline="0" dirty="0" smtClean="0"/>
              <a:t> </a:t>
            </a:r>
            <a:r>
              <a:rPr lang="en-US" baseline="0" dirty="0" err="1" smtClean="0"/>
              <a:t>di</a:t>
            </a:r>
            <a:r>
              <a:rPr lang="en-US" baseline="0" dirty="0" smtClean="0"/>
              <a:t> Fermi del gas </a:t>
            </a:r>
            <a:r>
              <a:rPr lang="en-US" baseline="0" dirty="0" err="1" smtClean="0"/>
              <a:t>di</a:t>
            </a:r>
            <a:r>
              <a:rPr lang="en-US" baseline="0" dirty="0" smtClean="0"/>
              <a:t> </a:t>
            </a:r>
            <a:r>
              <a:rPr lang="en-US" baseline="0" dirty="0" err="1" smtClean="0"/>
              <a:t>elettroni</a:t>
            </a:r>
            <a:r>
              <a:rPr lang="en-US" baseline="0" dirty="0" smtClean="0"/>
              <a:t> </a:t>
            </a:r>
            <a:r>
              <a:rPr lang="en-US" baseline="0" dirty="0" err="1" smtClean="0"/>
              <a:t>prodottosi</a:t>
            </a:r>
            <a:r>
              <a:rPr lang="en-US" baseline="0" dirty="0" smtClean="0"/>
              <a:t> </a:t>
            </a:r>
            <a:r>
              <a:rPr lang="en-US" baseline="0" dirty="0" err="1" smtClean="0"/>
              <a:t>nel</a:t>
            </a:r>
            <a:r>
              <a:rPr lang="en-US" baseline="0" dirty="0" smtClean="0"/>
              <a:t> </a:t>
            </a:r>
            <a:r>
              <a:rPr lang="en-US" baseline="0" dirty="0" err="1" smtClean="0"/>
              <a:t>suo</a:t>
            </a:r>
            <a:r>
              <a:rPr lang="en-US" baseline="0" dirty="0" smtClean="0"/>
              <a:t> </a:t>
            </a:r>
            <a:r>
              <a:rPr lang="en-US" baseline="0" dirty="0" err="1" smtClean="0"/>
              <a:t>collasso</a:t>
            </a:r>
            <a:r>
              <a:rPr lang="en-US" baseline="0" dirty="0" smtClean="0"/>
              <a:t> </a:t>
            </a:r>
            <a:r>
              <a:rPr lang="en-US" baseline="0" dirty="0" err="1" smtClean="0"/>
              <a:t>gravitazionale</a:t>
            </a:r>
            <a:r>
              <a:rPr lang="en-US" baseline="0" dirty="0" smtClean="0"/>
              <a:t> e </a:t>
            </a:r>
            <a:r>
              <a:rPr lang="en-US" baseline="0" dirty="0" err="1" smtClean="0"/>
              <a:t>l’attrazione</a:t>
            </a:r>
            <a:r>
              <a:rPr lang="en-US" baseline="0" dirty="0" smtClean="0"/>
              <a:t> </a:t>
            </a:r>
            <a:r>
              <a:rPr lang="en-US" baseline="0" dirty="0" err="1" smtClean="0"/>
              <a:t>gravitazionale</a:t>
            </a:r>
            <a:r>
              <a:rPr lang="en-US" baseline="0" dirty="0" smtClean="0"/>
              <a:t> </a:t>
            </a:r>
            <a:r>
              <a:rPr lang="en-US" baseline="0" dirty="0" err="1" smtClean="0"/>
              <a:t>stessa</a:t>
            </a:r>
            <a:r>
              <a:rPr lang="en-US" baseline="0" dirty="0" smtClean="0"/>
              <a:t>. Tale </a:t>
            </a:r>
            <a:r>
              <a:rPr lang="en-US" baseline="0" dirty="0" err="1" smtClean="0"/>
              <a:t>equilibrio</a:t>
            </a:r>
            <a:r>
              <a:rPr lang="en-US" baseline="0" dirty="0" smtClean="0"/>
              <a:t> </a:t>
            </a:r>
            <a:r>
              <a:rPr lang="en-US" baseline="0" dirty="0" err="1" smtClean="0"/>
              <a:t>esiste</a:t>
            </a:r>
            <a:r>
              <a:rPr lang="en-US" baseline="0" dirty="0" smtClean="0"/>
              <a:t> solo se la </a:t>
            </a:r>
            <a:r>
              <a:rPr lang="en-US" baseline="0" dirty="0" err="1" smtClean="0"/>
              <a:t>massa</a:t>
            </a:r>
            <a:r>
              <a:rPr lang="en-US" baseline="0" dirty="0" smtClean="0"/>
              <a:t> </a:t>
            </a:r>
            <a:r>
              <a:rPr lang="en-US" baseline="0" dirty="0" err="1" smtClean="0"/>
              <a:t>totale</a:t>
            </a:r>
            <a:r>
              <a:rPr lang="en-US" baseline="0" dirty="0" smtClean="0"/>
              <a:t> </a:t>
            </a:r>
            <a:r>
              <a:rPr lang="en-US" baseline="0" dirty="0" err="1" smtClean="0"/>
              <a:t>della</a:t>
            </a:r>
            <a:r>
              <a:rPr lang="en-US" baseline="0" dirty="0" smtClean="0"/>
              <a:t> Nana è </a:t>
            </a:r>
            <a:r>
              <a:rPr lang="en-US" baseline="0" dirty="0" err="1" smtClean="0"/>
              <a:t>inferiore</a:t>
            </a:r>
            <a:r>
              <a:rPr lang="en-US" baseline="0" dirty="0" smtClean="0"/>
              <a:t> ad un </a:t>
            </a:r>
            <a:r>
              <a:rPr lang="en-US" baseline="0" dirty="0" err="1" smtClean="0"/>
              <a:t>limite</a:t>
            </a:r>
            <a:r>
              <a:rPr lang="en-US" baseline="0" dirty="0" smtClean="0"/>
              <a:t> </a:t>
            </a:r>
            <a:r>
              <a:rPr lang="en-US" baseline="0" dirty="0" err="1" smtClean="0"/>
              <a:t>critico</a:t>
            </a:r>
            <a:r>
              <a:rPr lang="en-US" baseline="0" dirty="0" smtClean="0"/>
              <a:t>, </a:t>
            </a:r>
            <a:r>
              <a:rPr lang="en-US" baseline="0" dirty="0" err="1" smtClean="0"/>
              <a:t>detto</a:t>
            </a:r>
            <a:r>
              <a:rPr lang="en-US" baseline="0" dirty="0" smtClean="0"/>
              <a:t> </a:t>
            </a:r>
            <a:r>
              <a:rPr lang="en-US" baseline="0" dirty="0" err="1" smtClean="0"/>
              <a:t>di</a:t>
            </a:r>
            <a:r>
              <a:rPr lang="en-US" baseline="0" dirty="0" smtClean="0"/>
              <a:t> Chandrasekhar e </a:t>
            </a:r>
            <a:r>
              <a:rPr lang="en-US" baseline="0" dirty="0" err="1" smtClean="0"/>
              <a:t>ben</a:t>
            </a:r>
            <a:r>
              <a:rPr lang="en-US" baseline="0" dirty="0" smtClean="0"/>
              <a:t> </a:t>
            </a:r>
            <a:r>
              <a:rPr lang="en-US" baseline="0" dirty="0" err="1" smtClean="0"/>
              <a:t>noto</a:t>
            </a:r>
            <a:r>
              <a:rPr lang="en-US" baseline="0" dirty="0" smtClean="0"/>
              <a:t> </a:t>
            </a:r>
            <a:r>
              <a:rPr lang="en-US" baseline="0" dirty="0" err="1" smtClean="0"/>
              <a:t>teoricamente</a:t>
            </a:r>
            <a:r>
              <a:rPr lang="en-US" baseline="0" dirty="0" smtClean="0"/>
              <a:t>.</a:t>
            </a:r>
            <a:r>
              <a:rPr lang="en-US" dirty="0" smtClean="0"/>
              <a:t> </a:t>
            </a:r>
            <a:r>
              <a:rPr lang="en-US" baseline="0" dirty="0" smtClean="0"/>
              <a:t>In </a:t>
            </a:r>
            <a:r>
              <a:rPr lang="en-US" baseline="0" dirty="0" err="1" smtClean="0"/>
              <a:t>questi</a:t>
            </a:r>
            <a:r>
              <a:rPr lang="en-US" baseline="0" dirty="0" smtClean="0"/>
              <a:t> </a:t>
            </a:r>
            <a:r>
              <a:rPr lang="en-US" baseline="0" dirty="0" err="1" smtClean="0"/>
              <a:t>sistemi</a:t>
            </a:r>
            <a:r>
              <a:rPr lang="en-US" baseline="0" dirty="0" smtClean="0"/>
              <a:t> </a:t>
            </a:r>
            <a:r>
              <a:rPr lang="en-US" baseline="0" dirty="0" err="1" smtClean="0"/>
              <a:t>binari</a:t>
            </a:r>
            <a:r>
              <a:rPr lang="en-US" baseline="0" dirty="0" smtClean="0"/>
              <a:t> la Nana continua a </a:t>
            </a:r>
            <a:r>
              <a:rPr lang="en-US" baseline="0" dirty="0" err="1" smtClean="0"/>
              <a:t>fagocitare</a:t>
            </a:r>
            <a:r>
              <a:rPr lang="en-US" baseline="0" dirty="0" smtClean="0"/>
              <a:t> </a:t>
            </a:r>
            <a:r>
              <a:rPr lang="en-US" baseline="0" dirty="0" err="1" smtClean="0"/>
              <a:t>materia</a:t>
            </a:r>
            <a:r>
              <a:rPr lang="en-US" baseline="0" dirty="0" smtClean="0"/>
              <a:t> </a:t>
            </a:r>
            <a:r>
              <a:rPr lang="en-US" baseline="0" dirty="0" err="1" smtClean="0"/>
              <a:t>succhiata</a:t>
            </a:r>
            <a:r>
              <a:rPr lang="en-US" baseline="0" dirty="0" smtClean="0"/>
              <a:t> </a:t>
            </a:r>
            <a:r>
              <a:rPr lang="en-US" baseline="0" dirty="0" err="1" smtClean="0"/>
              <a:t>alla</a:t>
            </a:r>
            <a:r>
              <a:rPr lang="en-US" baseline="0" dirty="0" smtClean="0"/>
              <a:t> </a:t>
            </a:r>
            <a:r>
              <a:rPr lang="en-US" baseline="0" dirty="0" err="1" smtClean="0"/>
              <a:t>propria</a:t>
            </a:r>
            <a:r>
              <a:rPr lang="en-US" baseline="0" dirty="0" smtClean="0"/>
              <a:t> </a:t>
            </a:r>
            <a:r>
              <a:rPr lang="en-US" baseline="0" dirty="0" err="1" smtClean="0"/>
              <a:t>compagna</a:t>
            </a:r>
            <a:r>
              <a:rPr lang="en-US" baseline="0" dirty="0" smtClean="0"/>
              <a:t> </a:t>
            </a:r>
            <a:r>
              <a:rPr lang="en-US" baseline="0" dirty="0" err="1" smtClean="0"/>
              <a:t>gigante</a:t>
            </a:r>
            <a:r>
              <a:rPr lang="en-US" baseline="0" dirty="0" smtClean="0"/>
              <a:t> </a:t>
            </a:r>
            <a:r>
              <a:rPr lang="en-US" baseline="0" dirty="0" err="1" smtClean="0"/>
              <a:t>rossa</a:t>
            </a:r>
            <a:r>
              <a:rPr lang="en-US" baseline="0" dirty="0" smtClean="0"/>
              <a:t> e </a:t>
            </a:r>
            <a:r>
              <a:rPr lang="en-US" baseline="0" dirty="0" err="1" smtClean="0"/>
              <a:t>ciò</a:t>
            </a:r>
            <a:r>
              <a:rPr lang="en-US" baseline="0" dirty="0" smtClean="0"/>
              <a:t> </a:t>
            </a:r>
            <a:r>
              <a:rPr lang="en-US" baseline="0" dirty="0" err="1" smtClean="0"/>
              <a:t>prosegue</a:t>
            </a:r>
            <a:r>
              <a:rPr lang="en-US" baseline="0" dirty="0" smtClean="0"/>
              <a:t> </a:t>
            </a:r>
            <a:r>
              <a:rPr lang="en-US" baseline="0" dirty="0" err="1" smtClean="0"/>
              <a:t>fino</a:t>
            </a:r>
            <a:r>
              <a:rPr lang="en-US" baseline="0" dirty="0" smtClean="0"/>
              <a:t> a </a:t>
            </a:r>
            <a:r>
              <a:rPr lang="en-US" baseline="0" dirty="0" err="1" smtClean="0"/>
              <a:t>che</a:t>
            </a:r>
            <a:r>
              <a:rPr lang="en-US" baseline="0" dirty="0" smtClean="0"/>
              <a:t> </a:t>
            </a:r>
            <a:r>
              <a:rPr lang="en-US" baseline="0" dirty="0" err="1" smtClean="0"/>
              <a:t>essa</a:t>
            </a:r>
            <a:r>
              <a:rPr lang="en-US" baseline="0" dirty="0" smtClean="0"/>
              <a:t> non </a:t>
            </a:r>
            <a:r>
              <a:rPr lang="en-US" baseline="0" dirty="0" err="1" smtClean="0"/>
              <a:t>raggiunge</a:t>
            </a:r>
            <a:r>
              <a:rPr lang="en-US" baseline="0" dirty="0" smtClean="0"/>
              <a:t> </a:t>
            </a:r>
            <a:r>
              <a:rPr lang="en-US" baseline="0" dirty="0" err="1" smtClean="0"/>
              <a:t>il</a:t>
            </a:r>
            <a:r>
              <a:rPr lang="en-US" baseline="0" dirty="0" smtClean="0"/>
              <a:t> </a:t>
            </a:r>
            <a:r>
              <a:rPr lang="en-US" baseline="0" dirty="0" err="1" smtClean="0"/>
              <a:t>limite</a:t>
            </a:r>
            <a:r>
              <a:rPr lang="en-US" baseline="0" dirty="0" smtClean="0"/>
              <a:t> </a:t>
            </a:r>
            <a:r>
              <a:rPr lang="en-US" baseline="0" dirty="0" err="1" smtClean="0"/>
              <a:t>superiore</a:t>
            </a:r>
            <a:r>
              <a:rPr lang="en-US" baseline="0" dirty="0" smtClean="0"/>
              <a:t> </a:t>
            </a:r>
            <a:r>
              <a:rPr lang="en-US" baseline="0" dirty="0" err="1" smtClean="0"/>
              <a:t>di</a:t>
            </a:r>
            <a:r>
              <a:rPr lang="en-US" baseline="0" dirty="0" smtClean="0"/>
              <a:t> Chandrasekhar. A </a:t>
            </a:r>
            <a:r>
              <a:rPr lang="en-US" baseline="0" dirty="0" err="1" smtClean="0"/>
              <a:t>quel</a:t>
            </a:r>
            <a:r>
              <a:rPr lang="en-US" baseline="0" dirty="0" smtClean="0"/>
              <a:t> </a:t>
            </a:r>
            <a:r>
              <a:rPr lang="en-US" baseline="0" dirty="0" err="1" smtClean="0"/>
              <a:t>punto</a:t>
            </a:r>
            <a:r>
              <a:rPr lang="en-US" baseline="0" dirty="0" smtClean="0"/>
              <a:t>, </a:t>
            </a:r>
            <a:r>
              <a:rPr lang="en-US" baseline="0" dirty="0" err="1" smtClean="0"/>
              <a:t>rottosi</a:t>
            </a:r>
            <a:r>
              <a:rPr lang="en-US" baseline="0" dirty="0" smtClean="0"/>
              <a:t> </a:t>
            </a:r>
            <a:r>
              <a:rPr lang="en-US" baseline="0" dirty="0" err="1" smtClean="0"/>
              <a:t>l’equilibrio</a:t>
            </a:r>
            <a:r>
              <a:rPr lang="en-US" baseline="0" dirty="0" smtClean="0"/>
              <a:t>, la Nana </a:t>
            </a:r>
            <a:r>
              <a:rPr lang="en-US" baseline="0" dirty="0" err="1" smtClean="0"/>
              <a:t>bianca</a:t>
            </a:r>
            <a:r>
              <a:rPr lang="en-US" baseline="0" dirty="0" smtClean="0"/>
              <a:t> </a:t>
            </a:r>
            <a:r>
              <a:rPr lang="en-US" baseline="0" dirty="0" err="1" smtClean="0"/>
              <a:t>esplode</a:t>
            </a:r>
            <a:r>
              <a:rPr lang="en-US" baseline="0" dirty="0" smtClean="0"/>
              <a:t>.  Il </a:t>
            </a:r>
            <a:r>
              <a:rPr lang="en-US" baseline="0" dirty="0" err="1" smtClean="0"/>
              <a:t>lampo</a:t>
            </a:r>
            <a:r>
              <a:rPr lang="en-US" baseline="0" dirty="0" smtClean="0"/>
              <a:t> </a:t>
            </a:r>
            <a:r>
              <a:rPr lang="en-US" baseline="0" dirty="0" err="1" smtClean="0"/>
              <a:t>di</a:t>
            </a:r>
            <a:r>
              <a:rPr lang="en-US" baseline="0" dirty="0" smtClean="0"/>
              <a:t> </a:t>
            </a:r>
            <a:r>
              <a:rPr lang="en-US" baseline="0" dirty="0" err="1" smtClean="0"/>
              <a:t>luce</a:t>
            </a:r>
            <a:r>
              <a:rPr lang="en-US" baseline="0" dirty="0" smtClean="0"/>
              <a:t> è </a:t>
            </a:r>
            <a:r>
              <a:rPr lang="en-US" baseline="0" dirty="0" err="1" smtClean="0"/>
              <a:t>di</a:t>
            </a:r>
            <a:r>
              <a:rPr lang="en-US" baseline="0" dirty="0" smtClean="0"/>
              <a:t> </a:t>
            </a:r>
            <a:r>
              <a:rPr lang="en-US" baseline="0" dirty="0" err="1" smtClean="0"/>
              <a:t>intensità</a:t>
            </a:r>
            <a:r>
              <a:rPr lang="en-US" baseline="0" dirty="0" smtClean="0"/>
              <a:t> nota a priori, </a:t>
            </a:r>
            <a:r>
              <a:rPr lang="en-US" baseline="0" dirty="0" err="1" smtClean="0"/>
              <a:t>essendo</a:t>
            </a:r>
            <a:r>
              <a:rPr lang="en-US" baseline="0" dirty="0" smtClean="0"/>
              <a:t> la </a:t>
            </a:r>
            <a:r>
              <a:rPr lang="en-US" baseline="0" dirty="0" err="1" smtClean="0"/>
              <a:t>massa</a:t>
            </a:r>
            <a:r>
              <a:rPr lang="en-US" baseline="0" dirty="0" smtClean="0"/>
              <a:t> </a:t>
            </a:r>
            <a:r>
              <a:rPr lang="en-US" baseline="0" dirty="0" err="1" smtClean="0"/>
              <a:t>precisamente</a:t>
            </a:r>
            <a:r>
              <a:rPr lang="en-US" baseline="0" dirty="0" smtClean="0"/>
              <a:t> </a:t>
            </a:r>
            <a:r>
              <a:rPr lang="en-US" baseline="0" dirty="0" err="1" smtClean="0"/>
              <a:t>quella</a:t>
            </a:r>
            <a:r>
              <a:rPr lang="en-US" baseline="0" dirty="0" smtClean="0"/>
              <a:t> del </a:t>
            </a:r>
            <a:r>
              <a:rPr lang="en-US" baseline="0" dirty="0" err="1" smtClean="0"/>
              <a:t>limite</a:t>
            </a:r>
            <a:r>
              <a:rPr lang="en-US" baseline="0" dirty="0" smtClean="0"/>
              <a:t> </a:t>
            </a:r>
            <a:r>
              <a:rPr lang="en-US" baseline="0" dirty="0" err="1" smtClean="0"/>
              <a:t>di</a:t>
            </a:r>
            <a:r>
              <a:rPr lang="en-US" baseline="0" dirty="0" smtClean="0"/>
              <a:t> Chandra. </a:t>
            </a:r>
          </a:p>
          <a:p>
            <a:pPr algn="just" rtl="0"/>
            <a:r>
              <a:rPr lang="en-US" dirty="0" smtClean="0"/>
              <a:t>	</a:t>
            </a:r>
            <a:r>
              <a:rPr lang="en-US" baseline="0" dirty="0" err="1" smtClean="0"/>
              <a:t>Dunque</a:t>
            </a:r>
            <a:r>
              <a:rPr lang="en-US" baseline="0" dirty="0" smtClean="0"/>
              <a:t> le supernovae </a:t>
            </a:r>
            <a:r>
              <a:rPr lang="en-US" baseline="0" dirty="0" err="1" smtClean="0"/>
              <a:t>di</a:t>
            </a:r>
            <a:r>
              <a:rPr lang="en-US" baseline="0" dirty="0" smtClean="0"/>
              <a:t> </a:t>
            </a:r>
            <a:r>
              <a:rPr lang="en-US" baseline="0" dirty="0" err="1" smtClean="0"/>
              <a:t>tipo</a:t>
            </a:r>
            <a:r>
              <a:rPr lang="en-US" baseline="0" dirty="0" smtClean="0"/>
              <a:t> </a:t>
            </a:r>
            <a:r>
              <a:rPr lang="en-US" baseline="0" dirty="0" err="1" smtClean="0"/>
              <a:t>Ia</a:t>
            </a:r>
            <a:r>
              <a:rPr lang="en-US" baseline="0" dirty="0" smtClean="0"/>
              <a:t> </a:t>
            </a:r>
            <a:r>
              <a:rPr lang="en-US" baseline="0" dirty="0" err="1" smtClean="0"/>
              <a:t>sono</a:t>
            </a:r>
            <a:r>
              <a:rPr lang="en-US" baseline="0" dirty="0" smtClean="0"/>
              <a:t> </a:t>
            </a:r>
            <a:r>
              <a:rPr lang="en-US" baseline="0" dirty="0" err="1" smtClean="0"/>
              <a:t>candele</a:t>
            </a:r>
            <a:r>
              <a:rPr lang="en-US" baseline="0" dirty="0" smtClean="0"/>
              <a:t> standard.</a:t>
            </a:r>
            <a:endParaRPr lang="en-US" dirty="0"/>
          </a:p>
        </p:txBody>
      </p:sp>
      <p:sp>
        <p:nvSpPr>
          <p:cNvPr id="4" name="Segnaposto numero diapositiva 3"/>
          <p:cNvSpPr>
            <a:spLocks noGrp="1"/>
          </p:cNvSpPr>
          <p:nvPr>
            <p:ph type="sldNum" sz="quarter" idx="10"/>
          </p:nvPr>
        </p:nvSpPr>
        <p:spPr/>
        <p:txBody>
          <a:bodyPr/>
          <a:lstStyle/>
          <a:p>
            <a:fld id="{E001046B-1F38-42C4-8711-E48A05B86925}" type="slidenum">
              <a:rPr lang="it-IT" smtClean="0"/>
              <a:pPr/>
              <a:t>34</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it-IT" dirty="0" smtClean="0"/>
              <a:t>	Il premio Nobel per la Fisica del 2011 è stato conferito ai tre Astronomi che nell’ultimo decennio del XX secolo condussero il Supernova Cosmology Project,</a:t>
            </a:r>
            <a:r>
              <a:rPr lang="it-IT" baseline="0" dirty="0" smtClean="0"/>
              <a:t> cioè l’osservazione sistematica delle supernovae di tipo Ia nelle Galassie più lontane. Usando queste candele standard, i tre Laureati Nobel riuscirono a studiare la legge di Hubble a grandissime distanze e scoprirono qualcosa di inatteso e fondamentale. Il nostro Universo al tempo presente non solo si espande ma in una fase di espansione accelerata.</a:t>
            </a:r>
            <a:endParaRPr lang="it-IT" dirty="0"/>
          </a:p>
        </p:txBody>
      </p:sp>
      <p:sp>
        <p:nvSpPr>
          <p:cNvPr id="4" name="Номер слайда 3"/>
          <p:cNvSpPr>
            <a:spLocks noGrp="1"/>
          </p:cNvSpPr>
          <p:nvPr>
            <p:ph type="sldNum" sz="quarter" idx="10"/>
          </p:nvPr>
        </p:nvSpPr>
        <p:spPr/>
        <p:txBody>
          <a:bodyPr/>
          <a:lstStyle/>
          <a:p>
            <a:fld id="{E001046B-1F38-42C4-8711-E48A05B86925}" type="slidenum">
              <a:rPr lang="it-IT" smtClean="0"/>
              <a:pPr/>
              <a:t>35</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it-IT" dirty="0" smtClean="0"/>
              <a:t>	L’accelerazione dell’Universo implica in modo diretto la presenza di Energia Oscura, una forma</a:t>
            </a:r>
            <a:r>
              <a:rPr lang="it-IT" baseline="0" dirty="0" smtClean="0"/>
              <a:t> di energia che potrebbe essere identificata con quella del vuoto.</a:t>
            </a:r>
            <a:r>
              <a:rPr lang="it-IT" dirty="0" smtClean="0"/>
              <a:t> </a:t>
            </a:r>
            <a:r>
              <a:rPr lang="it-IT" baseline="0" dirty="0" smtClean="0"/>
              <a:t>Unendo questa informazione con i dati sulle anisotropie della radiazione cosmica di fondo, forniteci dalla missione americana WMAP ed ora da quella europea Planck, si arriva alla conclusione che il contenuto visibile dell’Universo è soltanto il 6 per cento del totale. Il 21 per cento è fornito  da materia oscura, il 73 per cento da energia oscura.</a:t>
            </a:r>
          </a:p>
          <a:p>
            <a:r>
              <a:rPr lang="it-IT" dirty="0" smtClean="0"/>
              <a:t> </a:t>
            </a:r>
            <a:endParaRPr lang="it-IT" dirty="0"/>
          </a:p>
        </p:txBody>
      </p:sp>
      <p:sp>
        <p:nvSpPr>
          <p:cNvPr id="4" name="Номер слайда 3"/>
          <p:cNvSpPr>
            <a:spLocks noGrp="1"/>
          </p:cNvSpPr>
          <p:nvPr>
            <p:ph type="sldNum" sz="quarter" idx="10"/>
          </p:nvPr>
        </p:nvSpPr>
        <p:spPr/>
        <p:txBody>
          <a:bodyPr/>
          <a:lstStyle/>
          <a:p>
            <a:fld id="{E001046B-1F38-42C4-8711-E48A05B86925}" type="slidenum">
              <a:rPr lang="it-IT" smtClean="0"/>
              <a:pPr/>
              <a:t>36</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it-IT" dirty="0" smtClean="0"/>
              <a:t>	Che</a:t>
            </a:r>
            <a:r>
              <a:rPr lang="it-IT" baseline="0" dirty="0" smtClean="0"/>
              <a:t> cosa siano la materia oscura e l’energia oscura lo può spiegare solo la sinergia tra la Cosmologia, l’Astrofisica e la Fisica Fondamentale agli acceleratori di particelle. La parola al Prof. </a:t>
            </a:r>
            <a:r>
              <a:rPr lang="it-IT" baseline="0" dirty="0" err="1" smtClean="0"/>
              <a:t>Masiero</a:t>
            </a:r>
            <a:r>
              <a:rPr lang="it-IT" baseline="0" dirty="0" smtClean="0"/>
              <a:t>.</a:t>
            </a:r>
            <a:endParaRPr lang="it-IT" dirty="0"/>
          </a:p>
        </p:txBody>
      </p:sp>
      <p:sp>
        <p:nvSpPr>
          <p:cNvPr id="4" name="Номер слайда 3"/>
          <p:cNvSpPr>
            <a:spLocks noGrp="1"/>
          </p:cNvSpPr>
          <p:nvPr>
            <p:ph type="sldNum" sz="quarter" idx="10"/>
          </p:nvPr>
        </p:nvSpPr>
        <p:spPr/>
        <p:txBody>
          <a:bodyPr/>
          <a:lstStyle/>
          <a:p>
            <a:fld id="{E001046B-1F38-42C4-8711-E48A05B86925}" type="slidenum">
              <a:rPr lang="it-IT" smtClean="0"/>
              <a:pPr/>
              <a:t>37</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	Gli studi fatti</a:t>
            </a:r>
            <a:r>
              <a:rPr lang="it-IT" baseline="0" dirty="0" smtClean="0"/>
              <a:t> sul complesso neolitico di Stone </a:t>
            </a:r>
            <a:r>
              <a:rPr lang="it-IT" baseline="0" dirty="0" err="1" smtClean="0"/>
              <a:t>Henge</a:t>
            </a:r>
            <a:r>
              <a:rPr lang="it-IT" baseline="0" dirty="0" smtClean="0"/>
              <a:t>, datato circa 3000 anni prima di Cristo, hanno rivelato una profonda conoscenza da parte dei costruttori</a:t>
            </a:r>
          </a:p>
          <a:p>
            <a:r>
              <a:rPr lang="it-IT" baseline="0" dirty="0" smtClean="0"/>
              <a:t>dei vari eventi astronomici che si susseguono durante l’anno e la precisa intenzione  di allineare le varie parti del monumento in relazione con questi.</a:t>
            </a:r>
            <a:endParaRPr lang="it-IT" dirty="0"/>
          </a:p>
        </p:txBody>
      </p:sp>
      <p:sp>
        <p:nvSpPr>
          <p:cNvPr id="4" name="Segnaposto numero diapositiva 3"/>
          <p:cNvSpPr>
            <a:spLocks noGrp="1"/>
          </p:cNvSpPr>
          <p:nvPr>
            <p:ph type="sldNum" sz="quarter" idx="10"/>
          </p:nvPr>
        </p:nvSpPr>
        <p:spPr/>
        <p:txBody>
          <a:bodyPr/>
          <a:lstStyle/>
          <a:p>
            <a:fld id="{E001046B-1F38-42C4-8711-E48A05B86925}" type="slidenum">
              <a:rPr lang="it-IT" smtClean="0"/>
              <a:pPr/>
              <a:t>13</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	Le conoscenze astronomiche e le abilità matematiche nelle</a:t>
            </a:r>
            <a:r>
              <a:rPr lang="it-IT" baseline="0" dirty="0" smtClean="0"/>
              <a:t> civiltà primitive hanno avuto parallelo sviluppo nel Mondo Antico così come nel Nuovo Mondo.</a:t>
            </a:r>
          </a:p>
          <a:p>
            <a:r>
              <a:rPr lang="it-IT" baseline="0" dirty="0" smtClean="0"/>
              <a:t>	Le piramidi dei Maya e la messe di documenti che hanno permesso di conoscere i loro sistemi di numerazione nonché  i loro precisi calcoli di cicli astronomici</a:t>
            </a:r>
            <a:r>
              <a:rPr lang="it-IT" dirty="0" smtClean="0"/>
              <a:t> </a:t>
            </a:r>
            <a:r>
              <a:rPr lang="it-IT" baseline="0" dirty="0" smtClean="0"/>
              <a:t>sono una convincente dimostrazione di questa tesi.</a:t>
            </a:r>
            <a:endParaRPr lang="it-IT" dirty="0"/>
          </a:p>
        </p:txBody>
      </p:sp>
      <p:sp>
        <p:nvSpPr>
          <p:cNvPr id="4" name="Segnaposto numero diapositiva 3"/>
          <p:cNvSpPr>
            <a:spLocks noGrp="1"/>
          </p:cNvSpPr>
          <p:nvPr>
            <p:ph type="sldNum" sz="quarter" idx="10"/>
          </p:nvPr>
        </p:nvSpPr>
        <p:spPr/>
        <p:txBody>
          <a:bodyPr/>
          <a:lstStyle/>
          <a:p>
            <a:fld id="{E001046B-1F38-42C4-8711-E48A05B86925}" type="slidenum">
              <a:rPr lang="it-IT" smtClean="0"/>
              <a:pPr/>
              <a:t>14</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gn="just"/>
            <a:r>
              <a:rPr lang="it-IT" dirty="0" smtClean="0"/>
              <a:t>	Il grande storico e classicista tedesco Christian</a:t>
            </a:r>
            <a:r>
              <a:rPr lang="it-IT" baseline="0" dirty="0" smtClean="0"/>
              <a:t> </a:t>
            </a:r>
            <a:r>
              <a:rPr lang="it-IT" baseline="0" dirty="0" err="1" smtClean="0"/>
              <a:t>Mommsen</a:t>
            </a:r>
            <a:r>
              <a:rPr lang="it-IT" baseline="0" dirty="0" smtClean="0"/>
              <a:t>, nel capitolo introduttivo della sua monumentale Storia di Roma, fece un’osservazione di grande sagacia</a:t>
            </a:r>
            <a:r>
              <a:rPr lang="it-IT" dirty="0" smtClean="0"/>
              <a:t> </a:t>
            </a:r>
            <a:r>
              <a:rPr lang="it-IT" baseline="0" dirty="0" smtClean="0"/>
              <a:t>e spessore. Facendo ricorso alla sua profonda conoscenza della linguistica indo-germanica pose in evidenza come la terminologia attinente la sfera dell’agricoltura non si era ancora formata</a:t>
            </a:r>
            <a:r>
              <a:rPr lang="it-IT" dirty="0" smtClean="0"/>
              <a:t> </a:t>
            </a:r>
            <a:r>
              <a:rPr lang="en-US" baseline="0" dirty="0" smtClean="0"/>
              <a:t>al tempo in cui le </a:t>
            </a:r>
            <a:r>
              <a:rPr lang="en-US" baseline="0" dirty="0" err="1" smtClean="0"/>
              <a:t>lingue</a:t>
            </a:r>
            <a:r>
              <a:rPr lang="en-US" baseline="0" dirty="0" smtClean="0"/>
              <a:t>  </a:t>
            </a:r>
            <a:r>
              <a:rPr lang="en-US" baseline="0" dirty="0" err="1" smtClean="0"/>
              <a:t>di</a:t>
            </a:r>
            <a:r>
              <a:rPr lang="en-US" baseline="0" dirty="0" smtClean="0"/>
              <a:t> </a:t>
            </a:r>
            <a:r>
              <a:rPr lang="en-US" baseline="0" dirty="0" err="1" smtClean="0"/>
              <a:t>questo</a:t>
            </a:r>
            <a:r>
              <a:rPr lang="en-US" baseline="0" dirty="0" smtClean="0"/>
              <a:t> </a:t>
            </a:r>
            <a:r>
              <a:rPr lang="en-US" baseline="0" dirty="0" err="1" smtClean="0"/>
              <a:t>gruppo</a:t>
            </a:r>
            <a:r>
              <a:rPr lang="en-US" baseline="0" dirty="0" smtClean="0"/>
              <a:t> </a:t>
            </a:r>
            <a:r>
              <a:rPr lang="en-US" baseline="0" dirty="0" err="1" smtClean="0"/>
              <a:t>cominciarono</a:t>
            </a:r>
            <a:r>
              <a:rPr lang="en-US" baseline="0" dirty="0" smtClean="0"/>
              <a:t> a </a:t>
            </a:r>
            <a:r>
              <a:rPr lang="en-US" baseline="0" dirty="0" err="1" smtClean="0"/>
              <a:t>separarsi</a:t>
            </a:r>
            <a:r>
              <a:rPr lang="en-US" baseline="0" dirty="0" smtClean="0"/>
              <a:t>, </a:t>
            </a:r>
            <a:r>
              <a:rPr lang="en-US" baseline="0" dirty="0" err="1" smtClean="0"/>
              <a:t>mentre</a:t>
            </a:r>
            <a:r>
              <a:rPr lang="en-US" baseline="0" dirty="0" smtClean="0"/>
              <a:t> le </a:t>
            </a:r>
            <a:r>
              <a:rPr lang="en-US" baseline="0" dirty="0" err="1" smtClean="0"/>
              <a:t>radici</a:t>
            </a:r>
            <a:r>
              <a:rPr lang="en-US" baseline="0" dirty="0" smtClean="0"/>
              <a:t> </a:t>
            </a:r>
            <a:r>
              <a:rPr lang="en-US" baseline="0" dirty="0" err="1" smtClean="0"/>
              <a:t>delle</a:t>
            </a:r>
            <a:r>
              <a:rPr lang="en-US" baseline="0" dirty="0" smtClean="0"/>
              <a:t> parole </a:t>
            </a:r>
            <a:r>
              <a:rPr lang="en-US" baseline="0" dirty="0" err="1" smtClean="0"/>
              <a:t>attinenti</a:t>
            </a:r>
            <a:r>
              <a:rPr lang="it-IT" baseline="0" dirty="0" smtClean="0"/>
              <a:t> la numerazione, la denominazione delle divinità e degli astri, formano un patrimonio comune di tutti gli idiomi indoeuropei.</a:t>
            </a:r>
          </a:p>
          <a:p>
            <a:pPr algn="just"/>
            <a:r>
              <a:rPr lang="it-IT" baseline="0" dirty="0" smtClean="0"/>
              <a:t>	Se ne conclude che Aritmetica, Astronomia e Religione si sono sviluppate prima della diaspora delle varie genti indo-germaniche e molto prima dello sviluppo delle più antiche civiltà</a:t>
            </a:r>
            <a:r>
              <a:rPr lang="it-IT" dirty="0" smtClean="0"/>
              <a:t> </a:t>
            </a:r>
            <a:r>
              <a:rPr lang="it-IT" baseline="0" dirty="0" smtClean="0"/>
              <a:t>fondate sull’agricoltura.</a:t>
            </a:r>
            <a:endParaRPr lang="it-IT" dirty="0"/>
          </a:p>
        </p:txBody>
      </p:sp>
      <p:sp>
        <p:nvSpPr>
          <p:cNvPr id="4" name="Segnaposto numero diapositiva 3"/>
          <p:cNvSpPr>
            <a:spLocks noGrp="1"/>
          </p:cNvSpPr>
          <p:nvPr>
            <p:ph type="sldNum" sz="quarter" idx="10"/>
          </p:nvPr>
        </p:nvSpPr>
        <p:spPr/>
        <p:txBody>
          <a:bodyPr/>
          <a:lstStyle/>
          <a:p>
            <a:fld id="{E001046B-1F38-42C4-8711-E48A05B86925}" type="slidenum">
              <a:rPr lang="it-IT" smtClean="0"/>
              <a:pPr/>
              <a:t>15</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gn="just"/>
            <a:r>
              <a:rPr lang="it-IT" dirty="0" smtClean="0"/>
              <a:t>	Com’era dunque il Cosmo degli Antichi, quale sistematizzato</a:t>
            </a:r>
            <a:r>
              <a:rPr lang="it-IT" baseline="0" dirty="0" smtClean="0"/>
              <a:t> dalla Fisica Aristotelica e dall’Astronomia Tolemaica, </a:t>
            </a:r>
            <a:r>
              <a:rPr lang="it-IT" dirty="0" smtClean="0"/>
              <a:t> </a:t>
            </a:r>
            <a:r>
              <a:rPr lang="it-IT" baseline="0" dirty="0" smtClean="0"/>
              <a:t>la cui concezione fu ritrasmessa alla cultura Latina  Medievale dall’opera degli studiosi Arabi e fu icasticamente riassunta nel</a:t>
            </a:r>
            <a:r>
              <a:rPr lang="it-IT" dirty="0" smtClean="0"/>
              <a:t> </a:t>
            </a:r>
            <a:r>
              <a:rPr lang="en-US" baseline="0" dirty="0" err="1" smtClean="0"/>
              <a:t>Poema</a:t>
            </a:r>
            <a:r>
              <a:rPr lang="en-US" baseline="0" dirty="0" smtClean="0"/>
              <a:t> </a:t>
            </a:r>
            <a:r>
              <a:rPr lang="en-US" baseline="0" dirty="0" err="1" smtClean="0"/>
              <a:t>Dantesco</a:t>
            </a:r>
            <a:r>
              <a:rPr lang="en-US" baseline="0" dirty="0" smtClean="0"/>
              <a:t>? </a:t>
            </a:r>
          </a:p>
          <a:p>
            <a:pPr algn="just"/>
            <a:r>
              <a:rPr lang="en-US" dirty="0" smtClean="0"/>
              <a:t>	</a:t>
            </a:r>
            <a:r>
              <a:rPr lang="en-US" baseline="0" dirty="0" err="1" smtClean="0"/>
              <a:t>Certamente</a:t>
            </a:r>
            <a:r>
              <a:rPr lang="en-US" baseline="0" dirty="0" smtClean="0"/>
              <a:t> era </a:t>
            </a:r>
            <a:r>
              <a:rPr lang="en-US" baseline="0" dirty="0" err="1" smtClean="0"/>
              <a:t>ordinato</a:t>
            </a:r>
            <a:r>
              <a:rPr lang="en-US" baseline="0" dirty="0" smtClean="0"/>
              <a:t> </a:t>
            </a:r>
            <a:r>
              <a:rPr lang="en-US" baseline="0" dirty="0" err="1" smtClean="0"/>
              <a:t>ed</a:t>
            </a:r>
            <a:r>
              <a:rPr lang="en-US" baseline="0" dirty="0" smtClean="0"/>
              <a:t> in tale </a:t>
            </a:r>
            <a:r>
              <a:rPr lang="en-US" baseline="0" dirty="0" err="1" smtClean="0"/>
              <a:t>ordine</a:t>
            </a:r>
            <a:r>
              <a:rPr lang="en-US" baseline="0" dirty="0" smtClean="0"/>
              <a:t>  </a:t>
            </a:r>
            <a:r>
              <a:rPr lang="en-US" baseline="0" dirty="0" err="1" smtClean="0"/>
              <a:t>filosofi</a:t>
            </a:r>
            <a:r>
              <a:rPr lang="en-US" baseline="0" dirty="0" smtClean="0"/>
              <a:t> e </a:t>
            </a:r>
            <a:r>
              <a:rPr lang="en-US" baseline="0" dirty="0" err="1" smtClean="0"/>
              <a:t>teologi</a:t>
            </a:r>
            <a:r>
              <a:rPr lang="en-US" baseline="0" dirty="0" smtClean="0"/>
              <a:t> </a:t>
            </a:r>
            <a:r>
              <a:rPr lang="en-US" baseline="0" dirty="0" err="1" smtClean="0"/>
              <a:t>ravvisavano</a:t>
            </a:r>
            <a:r>
              <a:rPr lang="en-US" baseline="0" dirty="0" smtClean="0"/>
              <a:t> la </a:t>
            </a:r>
            <a:r>
              <a:rPr lang="en-US" baseline="0" dirty="0" err="1" smtClean="0"/>
              <a:t>volont</a:t>
            </a:r>
            <a:r>
              <a:rPr lang="it-IT" baseline="0" dirty="0" smtClean="0"/>
              <a:t>à del Creatore, ma era soprattutto</a:t>
            </a:r>
            <a:r>
              <a:rPr lang="it-IT" dirty="0" smtClean="0"/>
              <a:t> </a:t>
            </a:r>
            <a:r>
              <a:rPr lang="it-IT" baseline="0" dirty="0" smtClean="0"/>
              <a:t>statico ed enormemente piccolo. </a:t>
            </a:r>
          </a:p>
          <a:p>
            <a:pPr algn="just"/>
            <a:r>
              <a:rPr lang="it-IT" baseline="0" dirty="0" smtClean="0"/>
              <a:t>	La predominanza dell’impressione di ordine, con tutto ciò che essa comportò a livello filosofico e</a:t>
            </a:r>
            <a:r>
              <a:rPr lang="it-IT" dirty="0" smtClean="0"/>
              <a:t> </a:t>
            </a:r>
            <a:r>
              <a:rPr lang="it-IT" baseline="0" dirty="0" smtClean="0"/>
              <a:t>teologico, era dovuta soltanto al fatto che il Cosmo degli Antichi coincideva essenzialmente con il Sistema Solare, anche questo solo parzialmente noto,</a:t>
            </a:r>
            <a:r>
              <a:rPr lang="it-IT" dirty="0" smtClean="0"/>
              <a:t> </a:t>
            </a:r>
            <a:r>
              <a:rPr lang="it-IT" baseline="0" dirty="0" smtClean="0"/>
              <a:t>attorno al quale stava la sfera delle stelle fisse, un’entità del tutto  incompresa, quasi metafisica e per questo adattissima ad ospitare la Divinità,</a:t>
            </a:r>
            <a:r>
              <a:rPr lang="it-IT" dirty="0" smtClean="0"/>
              <a:t> </a:t>
            </a:r>
            <a:r>
              <a:rPr lang="it-IT" baseline="0" dirty="0" smtClean="0"/>
              <a:t>ovvero il Primo Motore immobile di Aristotele.  La futura conoscenza dell’Universo Fisico avrebbe rimosso questa impressione di ordine e staticità, </a:t>
            </a:r>
            <a:r>
              <a:rPr lang="it-IT" dirty="0" smtClean="0"/>
              <a:t> </a:t>
            </a:r>
            <a:r>
              <a:rPr lang="it-IT" baseline="0" dirty="0" smtClean="0"/>
              <a:t>rivelandoci invece che esso è un luogo assai disordinato e violento in cui vanno in scena scoppi, immani cataclismi, scontri di intere galassie, nascite e morti di stelle.</a:t>
            </a:r>
          </a:p>
          <a:p>
            <a:pPr algn="just"/>
            <a:endParaRPr lang="it-IT" dirty="0"/>
          </a:p>
        </p:txBody>
      </p:sp>
      <p:sp>
        <p:nvSpPr>
          <p:cNvPr id="4" name="Segnaposto numero diapositiva 3"/>
          <p:cNvSpPr>
            <a:spLocks noGrp="1"/>
          </p:cNvSpPr>
          <p:nvPr>
            <p:ph type="sldNum" sz="quarter" idx="10"/>
          </p:nvPr>
        </p:nvSpPr>
        <p:spPr/>
        <p:txBody>
          <a:bodyPr/>
          <a:lstStyle/>
          <a:p>
            <a:fld id="{E001046B-1F38-42C4-8711-E48A05B86925}" type="slidenum">
              <a:rPr lang="it-IT" smtClean="0"/>
              <a:pPr/>
              <a:t>16</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	I pianeti si muovono e la descrizione</a:t>
            </a:r>
            <a:r>
              <a:rPr lang="it-IT" baseline="0" dirty="0" smtClean="0"/>
              <a:t> del loro moto fornito dalla teoria tolemaica era accurata e non peggiore di quella copernicana. Come oggi noi insegniamo ai nostri studenti</a:t>
            </a:r>
            <a:r>
              <a:rPr lang="it-IT" dirty="0" smtClean="0"/>
              <a:t> </a:t>
            </a:r>
            <a:r>
              <a:rPr lang="it-IT" baseline="0" dirty="0" smtClean="0"/>
              <a:t>nelle Aule Universitarie, la differenza tra la cinematica tolemaica e quella copernicana e’ solo una questione di semplicità e di sistemi di riferimento. </a:t>
            </a:r>
            <a:r>
              <a:rPr lang="it-IT" dirty="0" smtClean="0"/>
              <a:t> </a:t>
            </a:r>
            <a:r>
              <a:rPr lang="it-IT" baseline="0" dirty="0" smtClean="0"/>
              <a:t>Se centriamo il sistema di riferimento sul Sole, invece, che sulla Terra tutte le orbite appaiono più semplici (sono delle ellissi) e grazie a questa semplicità si può inventare una Teoria che li spieghi dinamicamente, come poi fece Newton.  </a:t>
            </a:r>
          </a:p>
          <a:p>
            <a:r>
              <a:rPr lang="it-IT" dirty="0" smtClean="0"/>
              <a:t>	</a:t>
            </a:r>
            <a:r>
              <a:rPr lang="it-IT" baseline="0" dirty="0" smtClean="0"/>
              <a:t>Facile sembra! Quello che poche volte viene ricordato nel raccontare la Rivoluzione Copernicana e’ che se si ammette che sia la Terra a girare attorno al Sole, allora nasce un problema</a:t>
            </a:r>
            <a:r>
              <a:rPr lang="en-US" baseline="0" dirty="0" smtClean="0"/>
              <a:t>: perch</a:t>
            </a:r>
            <a:r>
              <a:rPr lang="it-IT" baseline="0" dirty="0" smtClean="0"/>
              <a:t>é non vediamo un moto apparente delle stelle fisse,</a:t>
            </a:r>
            <a:r>
              <a:rPr lang="it-IT" dirty="0" smtClean="0"/>
              <a:t> </a:t>
            </a:r>
            <a:r>
              <a:rPr lang="it-IT" baseline="0" dirty="0" smtClean="0"/>
              <a:t>che sono fisse rispetto al Sole, ma non alla Terra</a:t>
            </a:r>
            <a:r>
              <a:rPr lang="en-US" baseline="0" dirty="0" smtClean="0"/>
              <a:t>?  </a:t>
            </a:r>
            <a:r>
              <a:rPr lang="en-US" baseline="0" dirty="0" err="1" smtClean="0"/>
              <a:t>Un’obiezione</a:t>
            </a:r>
            <a:r>
              <a:rPr lang="en-US" baseline="0" dirty="0" smtClean="0"/>
              <a:t> non </a:t>
            </a:r>
            <a:r>
              <a:rPr lang="en-US" baseline="0" dirty="0" err="1" smtClean="0"/>
              <a:t>banale</a:t>
            </a:r>
            <a:r>
              <a:rPr lang="en-US" dirty="0" smtClean="0"/>
              <a:t> </a:t>
            </a:r>
            <a:r>
              <a:rPr lang="en-US" baseline="0" dirty="0" err="1" smtClean="0"/>
              <a:t>ed</a:t>
            </a:r>
            <a:r>
              <a:rPr lang="en-US" baseline="0" dirty="0" smtClean="0"/>
              <a:t> un </a:t>
            </a:r>
            <a:r>
              <a:rPr lang="en-US" baseline="0" dirty="0" err="1" smtClean="0"/>
              <a:t>interrogativo</a:t>
            </a:r>
            <a:r>
              <a:rPr lang="en-US" baseline="0" dirty="0" smtClean="0"/>
              <a:t> </a:t>
            </a:r>
            <a:r>
              <a:rPr lang="en-US" baseline="0" dirty="0" err="1" smtClean="0"/>
              <a:t>senza</a:t>
            </a:r>
            <a:r>
              <a:rPr lang="en-US" baseline="0" dirty="0" smtClean="0"/>
              <a:t> </a:t>
            </a:r>
            <a:r>
              <a:rPr lang="en-US" baseline="0" dirty="0" err="1" smtClean="0"/>
              <a:t>risposta</a:t>
            </a:r>
            <a:r>
              <a:rPr lang="en-US" baseline="0" dirty="0" smtClean="0"/>
              <a:t> in un Cosmo piccolo come </a:t>
            </a:r>
            <a:r>
              <a:rPr lang="en-US" baseline="0" dirty="0" err="1" smtClean="0"/>
              <a:t>quello</a:t>
            </a:r>
            <a:r>
              <a:rPr lang="en-US" baseline="0" dirty="0" smtClean="0"/>
              <a:t> </a:t>
            </a:r>
            <a:r>
              <a:rPr lang="en-US" baseline="0" dirty="0" err="1" smtClean="0"/>
              <a:t>degli</a:t>
            </a:r>
            <a:r>
              <a:rPr lang="en-US" baseline="0" dirty="0" smtClean="0"/>
              <a:t> </a:t>
            </a:r>
            <a:r>
              <a:rPr lang="en-US" baseline="0" dirty="0" err="1" smtClean="0"/>
              <a:t>Antichi</a:t>
            </a:r>
            <a:r>
              <a:rPr lang="en-US" baseline="0" dirty="0" smtClean="0"/>
              <a:t>.  </a:t>
            </a:r>
            <a:r>
              <a:rPr lang="en-US" baseline="0" dirty="0" err="1" smtClean="0"/>
              <a:t>Oggi</a:t>
            </a:r>
            <a:r>
              <a:rPr lang="en-US" baseline="0" dirty="0" smtClean="0"/>
              <a:t> </a:t>
            </a:r>
            <a:r>
              <a:rPr lang="en-US" baseline="0" dirty="0" err="1" smtClean="0"/>
              <a:t>noi</a:t>
            </a:r>
            <a:r>
              <a:rPr lang="en-US" baseline="0" dirty="0" smtClean="0"/>
              <a:t> </a:t>
            </a:r>
            <a:r>
              <a:rPr lang="en-US" baseline="0" dirty="0" err="1" smtClean="0"/>
              <a:t>conosciamo</a:t>
            </a:r>
            <a:r>
              <a:rPr lang="en-US" baseline="0" dirty="0" smtClean="0"/>
              <a:t> la </a:t>
            </a:r>
            <a:r>
              <a:rPr lang="en-US" baseline="0" dirty="0" err="1" smtClean="0"/>
              <a:t>risposta</a:t>
            </a:r>
            <a:r>
              <a:rPr lang="en-US" baseline="0" dirty="0" smtClean="0"/>
              <a:t>. Il </a:t>
            </a:r>
            <a:r>
              <a:rPr lang="en-US" baseline="0" dirty="0" err="1" smtClean="0"/>
              <a:t>moto</a:t>
            </a:r>
            <a:r>
              <a:rPr lang="en-US" baseline="0" dirty="0" smtClean="0"/>
              <a:t> </a:t>
            </a:r>
            <a:r>
              <a:rPr lang="en-US" baseline="0" dirty="0" err="1" smtClean="0"/>
              <a:t>apparente</a:t>
            </a:r>
            <a:r>
              <a:rPr lang="en-US" baseline="0" dirty="0" smtClean="0"/>
              <a:t> </a:t>
            </a:r>
            <a:r>
              <a:rPr lang="en-US" baseline="0" dirty="0" err="1" smtClean="0"/>
              <a:t>esiste</a:t>
            </a:r>
            <a:r>
              <a:rPr lang="en-US" baseline="0" dirty="0" smtClean="0"/>
              <a:t>, ma e’ quasi </a:t>
            </a:r>
            <a:r>
              <a:rPr lang="en-US" baseline="0" dirty="0" err="1" smtClean="0"/>
              <a:t>impercettibile</a:t>
            </a:r>
            <a:r>
              <a:rPr lang="en-US" baseline="0" dirty="0" smtClean="0"/>
              <a:t>, </a:t>
            </a:r>
            <a:r>
              <a:rPr lang="en-US" baseline="0" dirty="0" err="1" smtClean="0"/>
              <a:t>perche</a:t>
            </a:r>
            <a:r>
              <a:rPr lang="en-US" baseline="0" dirty="0" smtClean="0"/>
              <a:t>’ le </a:t>
            </a:r>
            <a:r>
              <a:rPr lang="en-US" baseline="0" dirty="0" err="1" smtClean="0"/>
              <a:t>stelle</a:t>
            </a:r>
            <a:r>
              <a:rPr lang="en-US" dirty="0" smtClean="0"/>
              <a:t> </a:t>
            </a:r>
            <a:r>
              <a:rPr lang="en-US" baseline="0" dirty="0" err="1" smtClean="0"/>
              <a:t>sono</a:t>
            </a:r>
            <a:r>
              <a:rPr lang="en-US" baseline="0" dirty="0" smtClean="0"/>
              <a:t> </a:t>
            </a:r>
            <a:r>
              <a:rPr lang="en-US" baseline="0" dirty="0" err="1" smtClean="0"/>
              <a:t>enormemente</a:t>
            </a:r>
            <a:r>
              <a:rPr lang="en-US" baseline="0" dirty="0" smtClean="0"/>
              <a:t> </a:t>
            </a:r>
            <a:r>
              <a:rPr lang="en-US" baseline="0" dirty="0" err="1" smtClean="0"/>
              <a:t>lontane</a:t>
            </a:r>
            <a:r>
              <a:rPr lang="en-US" baseline="0" dirty="0" smtClean="0"/>
              <a:t>.</a:t>
            </a:r>
            <a:endParaRPr lang="it-IT" dirty="0"/>
          </a:p>
        </p:txBody>
      </p:sp>
      <p:sp>
        <p:nvSpPr>
          <p:cNvPr id="4" name="Segnaposto numero diapositiva 3"/>
          <p:cNvSpPr>
            <a:spLocks noGrp="1"/>
          </p:cNvSpPr>
          <p:nvPr>
            <p:ph type="sldNum" sz="quarter" idx="10"/>
          </p:nvPr>
        </p:nvSpPr>
        <p:spPr/>
        <p:txBody>
          <a:bodyPr/>
          <a:lstStyle/>
          <a:p>
            <a:fld id="{E001046B-1F38-42C4-8711-E48A05B86925}" type="slidenum">
              <a:rPr lang="it-IT" smtClean="0"/>
              <a:pPr/>
              <a:t>17</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gn="just"/>
            <a:r>
              <a:rPr lang="en-US" dirty="0" smtClean="0"/>
              <a:t>	Il </a:t>
            </a:r>
            <a:r>
              <a:rPr lang="en-US" dirty="0" err="1" smtClean="0"/>
              <a:t>moto</a:t>
            </a:r>
            <a:r>
              <a:rPr lang="en-US" dirty="0" smtClean="0"/>
              <a:t> </a:t>
            </a:r>
            <a:r>
              <a:rPr lang="en-US" dirty="0" err="1" smtClean="0"/>
              <a:t>apparente</a:t>
            </a:r>
            <a:r>
              <a:rPr lang="en-US" dirty="0" smtClean="0"/>
              <a:t> </a:t>
            </a:r>
            <a:r>
              <a:rPr lang="en-US" dirty="0" err="1" smtClean="0"/>
              <a:t>delle</a:t>
            </a:r>
            <a:r>
              <a:rPr lang="en-US" dirty="0" smtClean="0"/>
              <a:t> </a:t>
            </a:r>
            <a:r>
              <a:rPr lang="en-US" dirty="0" err="1" smtClean="0"/>
              <a:t>stelle</a:t>
            </a:r>
            <a:r>
              <a:rPr lang="en-US" dirty="0" smtClean="0"/>
              <a:t> </a:t>
            </a:r>
            <a:r>
              <a:rPr lang="en-US" dirty="0" err="1" smtClean="0"/>
              <a:t>dovuto</a:t>
            </a:r>
            <a:r>
              <a:rPr lang="en-US" baseline="0" dirty="0" smtClean="0"/>
              <a:t> </a:t>
            </a:r>
            <a:r>
              <a:rPr lang="en-US" baseline="0" dirty="0" err="1" smtClean="0"/>
              <a:t>alla</a:t>
            </a:r>
            <a:r>
              <a:rPr lang="en-US" baseline="0" dirty="0" smtClean="0"/>
              <a:t> </a:t>
            </a:r>
            <a:r>
              <a:rPr lang="en-US" baseline="0" dirty="0" err="1" smtClean="0"/>
              <a:t>rivoluzione</a:t>
            </a:r>
            <a:r>
              <a:rPr lang="en-US" baseline="0" dirty="0" smtClean="0"/>
              <a:t> </a:t>
            </a:r>
            <a:r>
              <a:rPr lang="en-US" baseline="0" dirty="0" err="1" smtClean="0"/>
              <a:t>della</a:t>
            </a:r>
            <a:r>
              <a:rPr lang="en-US" baseline="0" dirty="0" smtClean="0"/>
              <a:t> Terra </a:t>
            </a:r>
            <a:r>
              <a:rPr lang="en-US" baseline="0" dirty="0" err="1" smtClean="0"/>
              <a:t>attorno</a:t>
            </a:r>
            <a:r>
              <a:rPr lang="en-US" baseline="0" dirty="0" smtClean="0"/>
              <a:t> al Sole </a:t>
            </a:r>
            <a:r>
              <a:rPr lang="en-US" baseline="0" dirty="0" err="1" smtClean="0"/>
              <a:t>si</a:t>
            </a:r>
            <a:r>
              <a:rPr lang="en-US" baseline="0" dirty="0" smtClean="0"/>
              <a:t> </a:t>
            </a:r>
            <a:r>
              <a:rPr lang="en-US" baseline="0" dirty="0" err="1" smtClean="0"/>
              <a:t>manifesta</a:t>
            </a:r>
            <a:r>
              <a:rPr lang="en-US" baseline="0" dirty="0" smtClean="0"/>
              <a:t> come </a:t>
            </a:r>
            <a:r>
              <a:rPr lang="en-US" baseline="0" dirty="0" err="1" smtClean="0"/>
              <a:t>uno</a:t>
            </a:r>
            <a:r>
              <a:rPr lang="en-US" baseline="0" dirty="0" smtClean="0"/>
              <a:t> </a:t>
            </a:r>
            <a:r>
              <a:rPr lang="en-US" baseline="0" dirty="0" err="1" smtClean="0"/>
              <a:t>spostamento</a:t>
            </a:r>
            <a:r>
              <a:rPr lang="en-US" baseline="0" dirty="0" smtClean="0"/>
              <a:t> </a:t>
            </a:r>
            <a:r>
              <a:rPr lang="en-US" baseline="0" dirty="0" err="1" smtClean="0"/>
              <a:t>angolare</a:t>
            </a:r>
            <a:r>
              <a:rPr lang="en-US" baseline="0" dirty="0" smtClean="0"/>
              <a:t> </a:t>
            </a:r>
            <a:r>
              <a:rPr lang="en-US" baseline="0" dirty="0" err="1" smtClean="0"/>
              <a:t>della</a:t>
            </a:r>
            <a:r>
              <a:rPr lang="en-US" baseline="0" dirty="0" smtClean="0"/>
              <a:t> Stella </a:t>
            </a:r>
            <a:r>
              <a:rPr lang="en-US" baseline="0" dirty="0" err="1" smtClean="0"/>
              <a:t>nel</a:t>
            </a:r>
            <a:r>
              <a:rPr lang="en-US" baseline="0" dirty="0" smtClean="0"/>
              <a:t> </a:t>
            </a:r>
            <a:r>
              <a:rPr lang="en-US" baseline="0" dirty="0" err="1" smtClean="0"/>
              <a:t>firmamento</a:t>
            </a:r>
            <a:r>
              <a:rPr lang="en-US" baseline="0" dirty="0" smtClean="0"/>
              <a:t> </a:t>
            </a:r>
            <a:r>
              <a:rPr lang="en-US" baseline="0" dirty="0" err="1" smtClean="0"/>
              <a:t>dal</a:t>
            </a:r>
            <a:r>
              <a:rPr lang="en-US" baseline="0" dirty="0" smtClean="0"/>
              <a:t> </a:t>
            </a:r>
            <a:r>
              <a:rPr lang="en-US" baseline="0" dirty="0" err="1" smtClean="0"/>
              <a:t>solstizio</a:t>
            </a:r>
            <a:r>
              <a:rPr lang="en-US" baseline="0" dirty="0" smtClean="0"/>
              <a:t> </a:t>
            </a:r>
            <a:r>
              <a:rPr lang="en-US" baseline="0" dirty="0" err="1" smtClean="0"/>
              <a:t>d’inverno</a:t>
            </a:r>
            <a:r>
              <a:rPr lang="en-US" baseline="0" dirty="0" smtClean="0"/>
              <a:t> a </a:t>
            </a:r>
            <a:r>
              <a:rPr lang="en-US" baseline="0" dirty="0" err="1" smtClean="0"/>
              <a:t>quello</a:t>
            </a:r>
            <a:r>
              <a:rPr lang="en-US" baseline="0" dirty="0" smtClean="0"/>
              <a:t> </a:t>
            </a:r>
            <a:r>
              <a:rPr lang="en-US" baseline="0" dirty="0" err="1" smtClean="0"/>
              <a:t>d’estate</a:t>
            </a:r>
            <a:r>
              <a:rPr lang="en-US" baseline="0" dirty="0" smtClean="0"/>
              <a:t> </a:t>
            </a:r>
            <a:r>
              <a:rPr lang="en-US" baseline="0" dirty="0" err="1" smtClean="0"/>
              <a:t>ovvero</a:t>
            </a:r>
            <a:r>
              <a:rPr lang="en-US" baseline="0" dirty="0" smtClean="0"/>
              <a:t> </a:t>
            </a:r>
            <a:r>
              <a:rPr lang="en-US" baseline="0" dirty="0" err="1" smtClean="0"/>
              <a:t>dall’equinozio</a:t>
            </a:r>
            <a:r>
              <a:rPr lang="en-US" baseline="0" dirty="0" smtClean="0"/>
              <a:t> </a:t>
            </a:r>
            <a:r>
              <a:rPr lang="en-US" baseline="0" dirty="0" err="1" smtClean="0"/>
              <a:t>di</a:t>
            </a:r>
            <a:r>
              <a:rPr lang="en-US" baseline="0" dirty="0" smtClean="0"/>
              <a:t> primavera a </a:t>
            </a:r>
            <a:r>
              <a:rPr lang="en-US" baseline="0" dirty="0" err="1" smtClean="0"/>
              <a:t>quello</a:t>
            </a:r>
            <a:r>
              <a:rPr lang="en-US" baseline="0" dirty="0" smtClean="0"/>
              <a:t> </a:t>
            </a:r>
            <a:r>
              <a:rPr lang="en-US" baseline="0" dirty="0" err="1" smtClean="0"/>
              <a:t>d’autunno</a:t>
            </a:r>
            <a:r>
              <a:rPr lang="en-US" baseline="0" dirty="0" smtClean="0"/>
              <a:t>. Tale </a:t>
            </a:r>
            <a:r>
              <a:rPr lang="en-US" baseline="0" dirty="0" err="1" smtClean="0"/>
              <a:t>spostamento</a:t>
            </a:r>
            <a:r>
              <a:rPr lang="en-US" baseline="0" dirty="0" smtClean="0"/>
              <a:t> e’ </a:t>
            </a:r>
            <a:r>
              <a:rPr lang="en-US" baseline="0" dirty="0" err="1" smtClean="0"/>
              <a:t>raccontato</a:t>
            </a:r>
            <a:r>
              <a:rPr lang="en-US" baseline="0" dirty="0" smtClean="0"/>
              <a:t> </a:t>
            </a:r>
            <a:r>
              <a:rPr lang="en-US" baseline="0" dirty="0" err="1" smtClean="0"/>
              <a:t>nell’animazione</a:t>
            </a:r>
            <a:r>
              <a:rPr lang="en-US" baseline="0" dirty="0" smtClean="0"/>
              <a:t> </a:t>
            </a:r>
            <a:r>
              <a:rPr lang="en-US" baseline="0" dirty="0" err="1" smtClean="0"/>
              <a:t>che</a:t>
            </a:r>
            <a:r>
              <a:rPr lang="en-US" baseline="0" dirty="0" smtClean="0"/>
              <a:t> state </a:t>
            </a:r>
            <a:r>
              <a:rPr lang="en-US" baseline="0" dirty="0" err="1" smtClean="0"/>
              <a:t>vedendo</a:t>
            </a:r>
            <a:r>
              <a:rPr lang="en-US" baseline="0" dirty="0" smtClean="0"/>
              <a:t> </a:t>
            </a:r>
            <a:r>
              <a:rPr lang="en-US" baseline="0" dirty="0" err="1" smtClean="0"/>
              <a:t>realizzata</a:t>
            </a:r>
            <a:r>
              <a:rPr lang="en-US" baseline="0" dirty="0" smtClean="0"/>
              <a:t> al </a:t>
            </a:r>
            <a:r>
              <a:rPr lang="en-US" baseline="0" dirty="0" err="1" smtClean="0"/>
              <a:t>Planetario</a:t>
            </a:r>
            <a:r>
              <a:rPr lang="en-US" baseline="0" dirty="0" smtClean="0"/>
              <a:t> </a:t>
            </a:r>
            <a:r>
              <a:rPr lang="en-US" baseline="0" dirty="0" err="1" smtClean="0"/>
              <a:t>di</a:t>
            </a:r>
            <a:r>
              <a:rPr lang="en-US" baseline="0" dirty="0" smtClean="0"/>
              <a:t> Milano.</a:t>
            </a:r>
          </a:p>
          <a:p>
            <a:pPr algn="just"/>
            <a:r>
              <a:rPr lang="en-US" baseline="0" dirty="0" smtClean="0"/>
              <a:t>	</a:t>
            </a:r>
            <a:r>
              <a:rPr lang="en-US" baseline="0" dirty="0" err="1" smtClean="0"/>
              <a:t>Invano</a:t>
            </a:r>
            <a:r>
              <a:rPr lang="en-US" baseline="0" dirty="0" smtClean="0"/>
              <a:t> </a:t>
            </a:r>
            <a:r>
              <a:rPr lang="en-US" baseline="0" dirty="0" err="1" smtClean="0"/>
              <a:t>gli</a:t>
            </a:r>
            <a:r>
              <a:rPr lang="en-US" baseline="0" dirty="0" smtClean="0"/>
              <a:t> </a:t>
            </a:r>
            <a:r>
              <a:rPr lang="en-US" baseline="0" dirty="0" err="1" smtClean="0"/>
              <a:t>astronomi</a:t>
            </a:r>
            <a:r>
              <a:rPr lang="en-US" baseline="0" dirty="0" smtClean="0"/>
              <a:t> </a:t>
            </a:r>
            <a:r>
              <a:rPr lang="en-US" baseline="0" dirty="0" err="1" smtClean="0"/>
              <a:t>cercarono</a:t>
            </a:r>
            <a:r>
              <a:rPr lang="en-US" baseline="0" dirty="0" smtClean="0"/>
              <a:t> per quasi due </a:t>
            </a:r>
            <a:r>
              <a:rPr lang="en-US" baseline="0" dirty="0" err="1" smtClean="0"/>
              <a:t>secoli</a:t>
            </a:r>
            <a:r>
              <a:rPr lang="en-US" baseline="0" dirty="0" smtClean="0"/>
              <a:t> </a:t>
            </a:r>
            <a:r>
              <a:rPr lang="en-US" baseline="0" dirty="0" err="1" smtClean="0"/>
              <a:t>di</a:t>
            </a:r>
            <a:r>
              <a:rPr lang="en-US" baseline="0" dirty="0" smtClean="0"/>
              <a:t> </a:t>
            </a:r>
            <a:r>
              <a:rPr lang="en-US" baseline="0" dirty="0" err="1" smtClean="0"/>
              <a:t>rivelare</a:t>
            </a:r>
            <a:r>
              <a:rPr lang="en-US" baseline="0" dirty="0" smtClean="0"/>
              <a:t> </a:t>
            </a:r>
            <a:r>
              <a:rPr lang="en-US" baseline="0" dirty="0" err="1" smtClean="0"/>
              <a:t>questo</a:t>
            </a:r>
            <a:r>
              <a:rPr lang="en-US" baseline="0" dirty="0" smtClean="0"/>
              <a:t> </a:t>
            </a:r>
            <a:r>
              <a:rPr lang="en-US" baseline="0" dirty="0" err="1" smtClean="0"/>
              <a:t>spostamento</a:t>
            </a:r>
            <a:r>
              <a:rPr lang="en-US" baseline="0" dirty="0" smtClean="0"/>
              <a:t> </a:t>
            </a:r>
            <a:r>
              <a:rPr lang="en-US" baseline="0" dirty="0" err="1" smtClean="0"/>
              <a:t>angolare</a:t>
            </a:r>
            <a:r>
              <a:rPr lang="en-US" baseline="0" dirty="0" smtClean="0"/>
              <a:t> </a:t>
            </a:r>
            <a:r>
              <a:rPr lang="en-US" baseline="0" dirty="0" err="1" smtClean="0"/>
              <a:t>detto</a:t>
            </a:r>
            <a:r>
              <a:rPr lang="en-US" baseline="0" dirty="0" smtClean="0"/>
              <a:t> </a:t>
            </a:r>
            <a:r>
              <a:rPr lang="en-US" baseline="0" dirty="0" err="1" smtClean="0"/>
              <a:t>parallasse</a:t>
            </a:r>
            <a:r>
              <a:rPr lang="en-US" baseline="0" dirty="0" smtClean="0"/>
              <a:t>. Il primo </a:t>
            </a:r>
            <a:r>
              <a:rPr lang="en-US" baseline="0" dirty="0" err="1" smtClean="0"/>
              <a:t>che</a:t>
            </a:r>
            <a:r>
              <a:rPr lang="en-US" baseline="0" dirty="0" smtClean="0"/>
              <a:t> </a:t>
            </a:r>
            <a:r>
              <a:rPr lang="en-US" baseline="0" dirty="0" err="1" smtClean="0"/>
              <a:t>riusc</a:t>
            </a:r>
            <a:r>
              <a:rPr lang="it-IT" baseline="0" dirty="0" smtClean="0"/>
              <a:t>ì a misurare il parallasse di una stella fu il Matematico ed Astronomo tedesco </a:t>
            </a:r>
            <a:r>
              <a:rPr lang="it-IT" baseline="0" dirty="0" err="1" smtClean="0"/>
              <a:t>Bessel</a:t>
            </a:r>
            <a:r>
              <a:rPr lang="it-IT" baseline="0" dirty="0" smtClean="0"/>
              <a:t>, noto per le funzioni che portano il suo nome. Nel 1938 nell’Osservatorio di </a:t>
            </a:r>
            <a:r>
              <a:rPr lang="it-IT" baseline="0" dirty="0" err="1" smtClean="0"/>
              <a:t>Konigsberg</a:t>
            </a:r>
            <a:r>
              <a:rPr lang="it-IT" baseline="0" dirty="0" smtClean="0"/>
              <a:t> (oggi </a:t>
            </a:r>
            <a:r>
              <a:rPr lang="it-IT" baseline="0" dirty="0" err="1" smtClean="0"/>
              <a:t>Kalingrad</a:t>
            </a:r>
            <a:r>
              <a:rPr lang="it-IT" baseline="0" dirty="0" smtClean="0"/>
              <a:t>)  egli riuscì a determinare il parallasse di una stella tra le più vicine a noi, </a:t>
            </a:r>
            <a:r>
              <a:rPr lang="it-IT" baseline="0" dirty="0" err="1" smtClean="0"/>
              <a:t>Cygni</a:t>
            </a:r>
            <a:r>
              <a:rPr lang="it-IT" baseline="0" dirty="0" smtClean="0"/>
              <a:t> 61 e lo trovò di 0.314 secondi di arco. Da questo angolo, conoscendo la distanza tra la Terra ed il Sole si può immediatamente risalire alla distanza della stella da noi che risultò pari ad 11 anni luce, cioè circa 5 milioni di volte la distanza Terra-Sole. Una distanza enorme, mai immaginata dagli Antichi che fece fare il primo balzo in avanti nella nostra percezione delle dimensioni del Cosmo. Eravamo già quasi alla metà del XIX secolo.</a:t>
            </a:r>
            <a:endParaRPr lang="it-IT" dirty="0"/>
          </a:p>
        </p:txBody>
      </p:sp>
      <p:sp>
        <p:nvSpPr>
          <p:cNvPr id="4" name="Segnaposto numero diapositiva 3"/>
          <p:cNvSpPr>
            <a:spLocks noGrp="1"/>
          </p:cNvSpPr>
          <p:nvPr>
            <p:ph type="sldNum" sz="quarter" idx="10"/>
          </p:nvPr>
        </p:nvSpPr>
        <p:spPr/>
        <p:txBody>
          <a:bodyPr/>
          <a:lstStyle/>
          <a:p>
            <a:fld id="{E001046B-1F38-42C4-8711-E48A05B86925}" type="slidenum">
              <a:rPr lang="it-IT" smtClean="0"/>
              <a:pPr/>
              <a:t>18</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gn="just"/>
            <a:r>
              <a:rPr lang="it-IT" dirty="0" smtClean="0"/>
              <a:t>	Nel 1838</a:t>
            </a:r>
            <a:r>
              <a:rPr lang="it-IT" baseline="0" dirty="0" smtClean="0"/>
              <a:t> </a:t>
            </a:r>
            <a:r>
              <a:rPr lang="it-IT" dirty="0" smtClean="0"/>
              <a:t>il Cosmo </a:t>
            </a:r>
            <a:r>
              <a:rPr lang="it-IT" baseline="0" dirty="0" smtClean="0"/>
              <a:t>si era sostanzialmente ingrandito, però la sua concezione statica rimaneva ancora predominante. Tuttavia, un altro tedesco, </a:t>
            </a:r>
            <a:r>
              <a:rPr lang="it-IT" baseline="0" dirty="0" err="1" smtClean="0"/>
              <a:t>Olbers</a:t>
            </a:r>
            <a:r>
              <a:rPr lang="it-IT" baseline="0" dirty="0" smtClean="0"/>
              <a:t>, medico di professione, ma astronomo </a:t>
            </a:r>
            <a:r>
              <a:rPr lang="it-IT" dirty="0" smtClean="0"/>
              <a:t> </a:t>
            </a:r>
            <a:r>
              <a:rPr lang="it-IT" baseline="0" dirty="0" smtClean="0"/>
              <a:t>per una forte passione che lo portò a conseguire  risultati del tutto non banali (scoprì tra l’altro una cometa che porta il suo nome) aveva già fatto fin dall’inizio dell’Ottocento, un ragionamento</a:t>
            </a:r>
            <a:r>
              <a:rPr lang="it-IT" dirty="0" smtClean="0"/>
              <a:t> </a:t>
            </a:r>
            <a:r>
              <a:rPr lang="it-IT" baseline="0" dirty="0" smtClean="0"/>
              <a:t>semplice, ma di grande profondità che scuoteva tale concezione statica. Perché la notte è buia, si chiedeva </a:t>
            </a:r>
            <a:r>
              <a:rPr lang="it-IT" baseline="0" dirty="0" err="1" smtClean="0"/>
              <a:t>Olbers</a:t>
            </a:r>
            <a:r>
              <a:rPr lang="it-IT" baseline="0" dirty="0" smtClean="0"/>
              <a:t>? Se l’Universo fosse infinito, statico ed eterno, allora la notte dovrebbe essere </a:t>
            </a:r>
            <a:r>
              <a:rPr lang="it-IT" baseline="0" dirty="0" err="1" smtClean="0"/>
              <a:t>uniformente</a:t>
            </a:r>
            <a:r>
              <a:rPr lang="it-IT" baseline="0" dirty="0" smtClean="0"/>
              <a:t> chiara. Scelta una qualunque direzione visiva, lungo di essa, prima o poi si dovrebbe incontrare una stella e, per quanto questa stella fosse lontana, il tempo necessario alla sua luce per raggiungerci ci sarebbe stato. Dunque dovremmo vederla. E se così avviene in ogni direzione, il cielo non può essere buio, come invece è. Ne consegue che l’Universo non è infinito, non esiste da un tempo infinito e</a:t>
            </a:r>
            <a:r>
              <a:rPr lang="it-IT" dirty="0" smtClean="0"/>
              <a:t> </a:t>
            </a:r>
            <a:r>
              <a:rPr lang="it-IT" baseline="0" dirty="0" smtClean="0"/>
              <a:t>probabilmente si espande. Nella prima decade del XXI secolo noi sappiamo che e’ proprio così, ma per arrivare a questa conclusione era necessario passare attraverso altre fondamentali </a:t>
            </a:r>
            <a:r>
              <a:rPr lang="it-IT" baseline="0" dirty="0" err="1" smtClean="0"/>
              <a:t>tappe……</a:t>
            </a:r>
            <a:endParaRPr lang="it-IT" dirty="0"/>
          </a:p>
        </p:txBody>
      </p:sp>
      <p:sp>
        <p:nvSpPr>
          <p:cNvPr id="4" name="Segnaposto numero diapositiva 3"/>
          <p:cNvSpPr>
            <a:spLocks noGrp="1"/>
          </p:cNvSpPr>
          <p:nvPr>
            <p:ph type="sldNum" sz="quarter" idx="10"/>
          </p:nvPr>
        </p:nvSpPr>
        <p:spPr/>
        <p:txBody>
          <a:bodyPr/>
          <a:lstStyle/>
          <a:p>
            <a:fld id="{E001046B-1F38-42C4-8711-E48A05B86925}" type="slidenum">
              <a:rPr lang="it-IT" smtClean="0"/>
              <a:pPr/>
              <a:t>19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2DA67073-BCE1-4E41-A3AD-9F60E59BE8B1}" type="datetimeFigureOut">
              <a:rPr lang="ru-RU" smtClean="0"/>
              <a:pPr/>
              <a:t>12.11.2015</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C6E3D1F2-39EF-40BB-A49B-2813FC98C94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DA67073-BCE1-4E41-A3AD-9F60E59BE8B1}" type="datetimeFigureOut">
              <a:rPr lang="ru-RU" smtClean="0"/>
              <a:pPr/>
              <a:t>12.11.2015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E3D1F2-39EF-40BB-A49B-2813FC98C94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DA67073-BCE1-4E41-A3AD-9F60E59BE8B1}" type="datetimeFigureOut">
              <a:rPr lang="ru-RU" smtClean="0"/>
              <a:pPr/>
              <a:t>12.11.2015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E3D1F2-39EF-40BB-A49B-2813FC98C94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2DA67073-BCE1-4E41-A3AD-9F60E59BE8B1}" type="datetimeFigureOut">
              <a:rPr lang="ru-RU" smtClean="0"/>
              <a:pPr/>
              <a:t>12.11.2015</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C6E3D1F2-39EF-40BB-A49B-2813FC98C94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2DA67073-BCE1-4E41-A3AD-9F60E59BE8B1}" type="datetimeFigureOut">
              <a:rPr lang="ru-RU" smtClean="0"/>
              <a:pPr/>
              <a:t>12.11.2015</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C6E3D1F2-39EF-40BB-A49B-2813FC98C944}"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2DA67073-BCE1-4E41-A3AD-9F60E59BE8B1}" type="datetimeFigureOut">
              <a:rPr lang="ru-RU" smtClean="0"/>
              <a:pPr/>
              <a:t>12.11.2015</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C6E3D1F2-39EF-40BB-A49B-2813FC98C94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2DA67073-BCE1-4E41-A3AD-9F60E59BE8B1}" type="datetimeFigureOut">
              <a:rPr lang="ru-RU" smtClean="0"/>
              <a:pPr/>
              <a:t>12.11.2015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C6E3D1F2-39EF-40BB-A49B-2813FC98C944}"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2DA67073-BCE1-4E41-A3AD-9F60E59BE8B1}" type="datetimeFigureOut">
              <a:rPr lang="ru-RU" smtClean="0"/>
              <a:pPr/>
              <a:t>12.11.2015</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E3D1F2-39EF-40BB-A49B-2813FC98C94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2DA67073-BCE1-4E41-A3AD-9F60E59BE8B1}" type="datetimeFigureOut">
              <a:rPr lang="ru-RU" smtClean="0"/>
              <a:pPr/>
              <a:t>12.11.2015</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E3D1F2-39EF-40BB-A49B-2813FC98C94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2DA67073-BCE1-4E41-A3AD-9F60E59BE8B1}" type="datetimeFigureOut">
              <a:rPr lang="ru-RU" smtClean="0"/>
              <a:pPr/>
              <a:t>12.11.2015</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E3D1F2-39EF-40BB-A49B-2813FC98C94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2DA67073-BCE1-4E41-A3AD-9F60E59BE8B1}" type="datetimeFigureOut">
              <a:rPr lang="ru-RU" smtClean="0"/>
              <a:pPr/>
              <a:t>12.11.2015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C6E3D1F2-39EF-40BB-A49B-2813FC98C944}"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2DA67073-BCE1-4E41-A3AD-9F60E59BE8B1}" type="datetimeFigureOut">
              <a:rPr lang="ru-RU" smtClean="0"/>
              <a:pPr/>
              <a:t>12.11.2015</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6E3D1F2-39EF-40BB-A49B-2813FC98C944}"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video" Target="file:///C:\Users\Prof.Pietro\Documents\Presentazioni%20PPT\Colloquia\eddingt.avi"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5.xml"/><Relationship Id="rId7" Type="http://schemas.openxmlformats.org/officeDocument/2006/relationships/image" Target="../media/image31.png"/><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notesSlide" Target="../notesSlides/notesSlide1.xml"/><Relationship Id="rId5" Type="http://schemas.openxmlformats.org/officeDocument/2006/relationships/slideLayout" Target="../slideLayouts/slideLayout6.xml"/><Relationship Id="rId10" Type="http://schemas.openxmlformats.org/officeDocument/2006/relationships/oleObject" Target="../embeddings/oleObject1.bin"/><Relationship Id="rId4" Type="http://schemas.openxmlformats.org/officeDocument/2006/relationships/tags" Target="../tags/tag6.xml"/><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audio" Target="file:///C:\Users\Etrus\Desktop\telescopdoklad\Visione\FreDokl_it_audio257-0.wav" TargetMode="External"/><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audio" Target="file:///C:\Users\Etrus\Desktop\telescopdoklad\Visione\FreDokl_it_audio258-0.wav" TargetMode="External"/><Relationship Id="rId5" Type="http://schemas.openxmlformats.org/officeDocument/2006/relationships/image" Target="../media/image37.png"/><Relationship Id="rId4" Type="http://schemas.openxmlformats.org/officeDocument/2006/relationships/image" Target="../media/image36.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audio" Target="file:///C:\Users\Etrus\Desktop\telescopdoklad\Visione\FreDokl_it_audio259.wav" TargetMode="External"/><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audio" Target="file:///C:\Users\Etrus\Desktop\telescopdoklad\Visione\FreDokl_it_audio260.wav" TargetMode="External"/><Relationship Id="rId5" Type="http://schemas.openxmlformats.org/officeDocument/2006/relationships/image" Target="../media/image41.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6.xml"/><Relationship Id="rId7" Type="http://schemas.openxmlformats.org/officeDocument/2006/relationships/image" Target="../media/image49.jpeg"/><Relationship Id="rId2" Type="http://schemas.openxmlformats.org/officeDocument/2006/relationships/audio" Target="file:///C:\Users\Etrus\Desktop\telescopdoklad\Visione\FreDokl_it_audio263-0.wav" TargetMode="External"/><Relationship Id="rId1" Type="http://schemas.openxmlformats.org/officeDocument/2006/relationships/video" Target="file:///C:\Users\Prof.Pietro\Documents\Presentazioni%20PPT\Colloquia\paralasfilm.wmv" TargetMode="Externa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8.xml"/><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4.gif"/><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12.xml"/><Relationship Id="rId7" Type="http://schemas.openxmlformats.org/officeDocument/2006/relationships/image" Target="../media/image65.jpeg"/><Relationship Id="rId2" Type="http://schemas.openxmlformats.org/officeDocument/2006/relationships/slideLayout" Target="../slideLayouts/slideLayout6.xml"/><Relationship Id="rId1" Type="http://schemas.openxmlformats.org/officeDocument/2006/relationships/audio" Target="file:///C:\Users\Etrus\Desktop\telescopdoklad\Visione\FreDokl_it_audio283-0.wav" TargetMode="Externa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3.png"/><Relationship Id="rId2" Type="http://schemas.openxmlformats.org/officeDocument/2006/relationships/video" Target="file:///C:\Users\Prof.Pietro\Documents\Presentazioni%20PPT\Colloquia\cefeidifilm.wmv" TargetMode="External"/><Relationship Id="rId1" Type="http://schemas.openxmlformats.org/officeDocument/2006/relationships/tags" Target="../tags/tag8.xml"/><Relationship Id="rId6" Type="http://schemas.openxmlformats.org/officeDocument/2006/relationships/image" Target="../media/image72.gif"/><Relationship Id="rId5" Type="http://schemas.openxmlformats.org/officeDocument/2006/relationships/image" Target="../media/image71.png"/><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77.png"/><Relationship Id="rId2" Type="http://schemas.openxmlformats.org/officeDocument/2006/relationships/slideLayout" Target="../slideLayouts/slideLayout6.xml"/><Relationship Id="rId1" Type="http://schemas.openxmlformats.org/officeDocument/2006/relationships/audio" Target="file:///C:\Users\Etrus\Desktop\telescopdoklad\Visione\FreDokl_it_audio288-3.wav" TargetMode="Externa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81.tiff"/><Relationship Id="rId5" Type="http://schemas.openxmlformats.org/officeDocument/2006/relationships/image" Target="../media/image80.jpeg"/><Relationship Id="rId4" Type="http://schemas.openxmlformats.org/officeDocument/2006/relationships/image" Target="../media/image79.tiff"/></Relationships>
</file>

<file path=ppt/slides/_rels/slide28.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83.gif"/></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audio" Target="file:///C:\Users\Etrus\Desktop\telescopdoklad\Visione\FreDokl_it_audio292-2.wav" TargetMode="External"/><Relationship Id="rId5" Type="http://schemas.openxmlformats.org/officeDocument/2006/relationships/image" Target="../media/image86.png"/><Relationship Id="rId4" Type="http://schemas.openxmlformats.org/officeDocument/2006/relationships/image" Target="../media/image85.gif"/></Relationships>
</file>

<file path=ppt/slides/_rels/slide31.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jpeg"/></Relationships>
</file>

<file path=ppt/slides/_rels/slide3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audio" Target="file:///C:\Users\Etrus\Desktop\telescopdoklad\Visione\FreDokl_it_audio294.wav" TargetMode="External"/><Relationship Id="rId7" Type="http://schemas.openxmlformats.org/officeDocument/2006/relationships/image" Target="../media/image92.jpeg"/><Relationship Id="rId2" Type="http://schemas.openxmlformats.org/officeDocument/2006/relationships/audio" Target="file:///D:\AllDocu\Documenta\Presentazioni%20PPT\LezioniAmbasciata\Versione%20Italiana\vela.wav" TargetMode="External"/><Relationship Id="rId1" Type="http://schemas.openxmlformats.org/officeDocument/2006/relationships/tags" Target="../tags/tag9.xml"/><Relationship Id="rId6" Type="http://schemas.openxmlformats.org/officeDocument/2006/relationships/image" Target="../media/image91.jpeg"/><Relationship Id="rId5" Type="http://schemas.openxmlformats.org/officeDocument/2006/relationships/notesSlide" Target="../notesSlides/notesSlide22.xml"/><Relationship Id="rId10" Type="http://schemas.openxmlformats.org/officeDocument/2006/relationships/image" Target="../media/image95.png"/><Relationship Id="rId4" Type="http://schemas.openxmlformats.org/officeDocument/2006/relationships/slideLayout" Target="../slideLayouts/slideLayout6.xml"/><Relationship Id="rId9" Type="http://schemas.openxmlformats.org/officeDocument/2006/relationships/image" Target="../media/image94.png"/></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23.xml"/><Relationship Id="rId7" Type="http://schemas.openxmlformats.org/officeDocument/2006/relationships/image" Target="../media/image99.jpeg"/><Relationship Id="rId2" Type="http://schemas.openxmlformats.org/officeDocument/2006/relationships/slideLayout" Target="../slideLayouts/slideLayout6.xml"/><Relationship Id="rId1" Type="http://schemas.openxmlformats.org/officeDocument/2006/relationships/audio" Target="file:///C:\Users\Etrus\Desktop\telescopdoklad\Visione\FreDokl_it_audio295-4.wav" TargetMode="Externa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gif"/></Relationships>
</file>

<file path=ppt/slides/_rels/slide3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slideLayout" Target="../slideLayouts/slideLayout6.xml"/><Relationship Id="rId7" Type="http://schemas.openxmlformats.org/officeDocument/2006/relationships/image" Target="../media/image103.jpeg"/><Relationship Id="rId2" Type="http://schemas.openxmlformats.org/officeDocument/2006/relationships/audio" Target="file:///C:\Users\Etrus\Desktop\telescopdoklad\Visione\FreDokl_it_audio296-8.wav" TargetMode="External"/><Relationship Id="rId1" Type="http://schemas.openxmlformats.org/officeDocument/2006/relationships/video" Target="file:///C:\Users\Prof.Pietro\Documents\Presentazioni%20PPT\Colloquia\j1655_lg.mpeg" TargetMode="Externa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8" Type="http://schemas.openxmlformats.org/officeDocument/2006/relationships/image" Target="http://www.nobelprize.org/nobel_prizes/physics/laureates/2011/riess.jpg" TargetMode="External"/><Relationship Id="rId3" Type="http://schemas.openxmlformats.org/officeDocument/2006/relationships/image" Target="../media/image105.jpeg"/><Relationship Id="rId7" Type="http://schemas.openxmlformats.org/officeDocument/2006/relationships/image" Target="../media/image107.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http://www.nobelprize.org/nobel_prizes/physics/laureates/2011/schmidt.jpg" TargetMode="External"/><Relationship Id="rId5" Type="http://schemas.openxmlformats.org/officeDocument/2006/relationships/image" Target="../media/image106.jpeg"/><Relationship Id="rId4" Type="http://schemas.openxmlformats.org/officeDocument/2006/relationships/image" Target="http://www.nobelprize.org/nobel_prizes/physics/laureates/2011/perlmutter.jpg"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audio" Target="file:///C:\Users\Etrus\Desktop\telescopdoklad\Visione\FreDokl_it_audio298-0.wav" TargetMode="External"/><Relationship Id="rId6" Type="http://schemas.openxmlformats.org/officeDocument/2006/relationships/image" Target="../media/image110.png"/><Relationship Id="rId5" Type="http://schemas.openxmlformats.org/officeDocument/2006/relationships/image" Target="../media/image109.gif"/><Relationship Id="rId4" Type="http://schemas.openxmlformats.org/officeDocument/2006/relationships/image" Target="../media/image108.jpeg"/></Relationships>
</file>

<file path=ppt/slides/_rels/slide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113.jpeg"/><Relationship Id="rId4" Type="http://schemas.openxmlformats.org/officeDocument/2006/relationships/image" Target="../media/image112.tiff"/></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123.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1.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30.png"/><Relationship Id="rId5" Type="http://schemas.openxmlformats.org/officeDocument/2006/relationships/image" Target="../media/image127.jpeg"/><Relationship Id="rId4" Type="http://schemas.openxmlformats.org/officeDocument/2006/relationships/image" Target="../media/image129.jpeg"/></Relationships>
</file>

<file path=ppt/slides/_rels/slide4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6.xml"/><Relationship Id="rId4" Type="http://schemas.openxmlformats.org/officeDocument/2006/relationships/image" Target="../media/image127.jpeg"/></Relationships>
</file>

<file path=ppt/slides/_rels/slide4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tags" Target="../tags/tag18.xml"/><Relationship Id="rId7" Type="http://schemas.openxmlformats.org/officeDocument/2006/relationships/image" Target="../media/image135.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34.png"/><Relationship Id="rId5" Type="http://schemas.openxmlformats.org/officeDocument/2006/relationships/slideLayout" Target="../slideLayouts/slideLayout6.xml"/><Relationship Id="rId10" Type="http://schemas.openxmlformats.org/officeDocument/2006/relationships/image" Target="../media/image127.jpeg"/><Relationship Id="rId4" Type="http://schemas.openxmlformats.org/officeDocument/2006/relationships/tags" Target="../tags/tag19.xml"/><Relationship Id="rId9" Type="http://schemas.openxmlformats.org/officeDocument/2006/relationships/image" Target="../media/image137.png"/></Relationships>
</file>

<file path=ppt/slides/_rels/slide4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tags" Target="../tags/tag22.xml"/><Relationship Id="rId7" Type="http://schemas.openxmlformats.org/officeDocument/2006/relationships/image" Target="../media/image139.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38.jpeg"/><Relationship Id="rId11" Type="http://schemas.openxmlformats.org/officeDocument/2006/relationships/image" Target="../media/image142.png"/><Relationship Id="rId5" Type="http://schemas.openxmlformats.org/officeDocument/2006/relationships/slideLayout" Target="../slideLayouts/slideLayout6.xml"/><Relationship Id="rId10" Type="http://schemas.openxmlformats.org/officeDocument/2006/relationships/image" Target="../media/image141.png"/><Relationship Id="rId4" Type="http://schemas.openxmlformats.org/officeDocument/2006/relationships/tags" Target="../tags/tag23.xml"/><Relationship Id="rId9" Type="http://schemas.openxmlformats.org/officeDocument/2006/relationships/image" Target="../media/image127.jpeg"/></Relationships>
</file>

<file path=ppt/slides/_rels/slide4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6.xml"/><Relationship Id="rId4" Type="http://schemas.openxmlformats.org/officeDocument/2006/relationships/image" Target="../media/image147.jpeg"/></Relationships>
</file>

<file path=ppt/slides/_rels/slide5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tags" Target="../tags/tag26.xml"/><Relationship Id="rId7" Type="http://schemas.openxmlformats.org/officeDocument/2006/relationships/image" Target="../media/image127.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slideLayout" Target="../slideLayouts/slideLayout6.xml"/><Relationship Id="rId7" Type="http://schemas.openxmlformats.org/officeDocument/2006/relationships/oleObject" Target="../embeddings/oleObject5.bin"/><Relationship Id="rId2" Type="http://schemas.openxmlformats.org/officeDocument/2006/relationships/tags" Target="../tags/tag2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 Id="rId9" Type="http://schemas.openxmlformats.org/officeDocument/2006/relationships/image" Target="../media/image157.png"/></Relationships>
</file>

<file path=ppt/slides/_rels/slide5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jpeg"/></Relationships>
</file>

<file path=ppt/slides/_rels/slide5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5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slideLayout" Target="../slideLayouts/slideLayout2.xml"/><Relationship Id="rId1" Type="http://schemas.openxmlformats.org/officeDocument/2006/relationships/video" Target="file:///C:\Users\Prof.Pietro\Documents\Presentazioni%20PPT\Colloquia\movie2003.mpg" TargetMode="External"/><Relationship Id="rId4" Type="http://schemas.openxmlformats.org/officeDocument/2006/relationships/image" Target="../media/image17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png"/><Relationship Id="rId1" Type="http://schemas.openxmlformats.org/officeDocument/2006/relationships/slideLayout" Target="../slideLayouts/slideLayout4.xml"/><Relationship Id="rId5" Type="http://schemas.openxmlformats.org/officeDocument/2006/relationships/image" Target="../media/image176.jpeg"/><Relationship Id="rId4" Type="http://schemas.openxmlformats.org/officeDocument/2006/relationships/image" Target="../media/image17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 Id="rId4" Type="http://schemas.openxmlformats.org/officeDocument/2006/relationships/image" Target="../media/image182.jpeg"/></Relationships>
</file>

<file path=ppt/slides/_rels/slide6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it-IT" dirty="0" smtClean="0"/>
              <a:t>100 Years of GENERAL RELATIVITY looking to the future</a:t>
            </a:r>
            <a:endParaRPr lang="ru-RU" dirty="0"/>
          </a:p>
        </p:txBody>
      </p:sp>
      <p:sp>
        <p:nvSpPr>
          <p:cNvPr id="3" name="Подзаголовок 2"/>
          <p:cNvSpPr>
            <a:spLocks noGrp="1"/>
          </p:cNvSpPr>
          <p:nvPr>
            <p:ph type="subTitle" idx="1"/>
          </p:nvPr>
        </p:nvSpPr>
        <p:spPr/>
        <p:txBody>
          <a:bodyPr>
            <a:noAutofit/>
          </a:bodyPr>
          <a:lstStyle/>
          <a:p>
            <a:r>
              <a:rPr lang="it-IT" dirty="0" smtClean="0"/>
              <a:t>Pietro Frè</a:t>
            </a:r>
          </a:p>
          <a:p>
            <a:r>
              <a:rPr lang="it-IT" dirty="0" smtClean="0"/>
              <a:t>University of Torino &amp; Embassy of Italy in the Russian Federation</a:t>
            </a:r>
            <a:endParaRPr lang="ru-RU" dirty="0"/>
          </a:p>
        </p:txBody>
      </p:sp>
      <p:pic>
        <p:nvPicPr>
          <p:cNvPr id="4" name="Picture 6" descr="orbita2b"/>
          <p:cNvPicPr>
            <a:picLocks noChangeAspect="1" noChangeArrowheads="1"/>
          </p:cNvPicPr>
          <p:nvPr/>
        </p:nvPicPr>
        <p:blipFill>
          <a:blip r:embed="rId2" cstate="print"/>
          <a:srcRect/>
          <a:stretch>
            <a:fillRect/>
          </a:stretch>
        </p:blipFill>
        <p:spPr bwMode="auto">
          <a:xfrm>
            <a:off x="251520" y="332656"/>
            <a:ext cx="4176464" cy="3133063"/>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6431924" y="260649"/>
            <a:ext cx="2342610" cy="33123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94324" y="201462"/>
            <a:ext cx="8425339" cy="1081563"/>
          </a:xfrm>
        </p:spPr>
        <p:txBody>
          <a:bodyPr lIns="82296" tIns="41148" rIns="82296" bIns="41148"/>
          <a:lstStyle/>
          <a:p>
            <a:r>
              <a:rPr lang="it-IT" sz="4300" dirty="0" smtClean="0"/>
              <a:t>GR </a:t>
            </a:r>
            <a:r>
              <a:rPr lang="it-IT" sz="4300" dirty="0" err="1" smtClean="0"/>
              <a:t>summarized</a:t>
            </a:r>
            <a:r>
              <a:rPr lang="it-IT" sz="4300" dirty="0" smtClean="0"/>
              <a:t> in a movie:</a:t>
            </a:r>
          </a:p>
        </p:txBody>
      </p:sp>
      <p:sp>
        <p:nvSpPr>
          <p:cNvPr id="5" name="CasellaDiTesto 4"/>
          <p:cNvSpPr txBox="1">
            <a:spLocks noChangeArrowheads="1"/>
          </p:cNvSpPr>
          <p:nvPr/>
        </p:nvSpPr>
        <p:spPr bwMode="auto">
          <a:xfrm>
            <a:off x="392907" y="5679282"/>
            <a:ext cx="8358188" cy="360099"/>
          </a:xfrm>
          <a:prstGeom prst="rect">
            <a:avLst/>
          </a:prstGeom>
          <a:noFill/>
          <a:ln w="9525">
            <a:noFill/>
            <a:miter lim="800000"/>
            <a:headEnd/>
            <a:tailEnd/>
          </a:ln>
        </p:spPr>
        <p:txBody>
          <a:bodyPr lIns="82292" tIns="41148" rIns="82292" bIns="41148">
            <a:spAutoFit/>
          </a:bodyPr>
          <a:lstStyle/>
          <a:p>
            <a:r>
              <a:rPr lang="en-US" b="1" i="1" u="sng">
                <a:solidFill>
                  <a:srgbClr val="C00000"/>
                </a:solidFill>
              </a:rPr>
              <a:t>Eddington’s metaphor of the deformed sheet</a:t>
            </a:r>
            <a:endParaRPr lang="it-IT" b="1" i="1" u="sng">
              <a:solidFill>
                <a:srgbClr val="C00000"/>
              </a:solidFill>
            </a:endParaRPr>
          </a:p>
        </p:txBody>
      </p:sp>
      <p:pic>
        <p:nvPicPr>
          <p:cNvPr id="6" name="eddingt.avi">
            <a:hlinkClick r:id="" action="ppaction://media"/>
          </p:cNvPr>
          <p:cNvPicPr>
            <a:picLocks noRot="1" noChangeAspect="1"/>
          </p:cNvPicPr>
          <p:nvPr>
            <a:videoFile r:link="rId1"/>
          </p:nvPr>
        </p:nvPicPr>
        <p:blipFill>
          <a:blip r:embed="rId3" cstate="print"/>
          <a:srcRect/>
          <a:stretch>
            <a:fillRect/>
          </a:stretch>
        </p:blipFill>
        <p:spPr bwMode="auto">
          <a:xfrm>
            <a:off x="1828800" y="1371600"/>
            <a:ext cx="5486400" cy="411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879" y="152877"/>
            <a:ext cx="8566785" cy="1143000"/>
          </a:xfrm>
        </p:spPr>
        <p:txBody>
          <a:bodyPr lIns="82296" tIns="41148" rIns="82296" bIns="41148"/>
          <a:lstStyle/>
          <a:p>
            <a:r>
              <a:rPr lang="it-IT" sz="3200" b="1" dirty="0" smtClean="0">
                <a:solidFill>
                  <a:srgbClr val="CC0000"/>
                </a:solidFill>
              </a:rPr>
              <a:t>The </a:t>
            </a:r>
            <a:r>
              <a:rPr lang="it-IT" sz="3200" b="1" dirty="0" err="1" smtClean="0">
                <a:solidFill>
                  <a:srgbClr val="CC0000"/>
                </a:solidFill>
              </a:rPr>
              <a:t>metric</a:t>
            </a:r>
            <a:r>
              <a:rPr lang="it-IT" sz="3200" b="1" dirty="0" smtClean="0">
                <a:solidFill>
                  <a:srgbClr val="CC0000"/>
                </a:solidFill>
              </a:rPr>
              <a:t>:</a:t>
            </a:r>
            <a:r>
              <a:rPr lang="it-IT" sz="3200" b="1" dirty="0" smtClean="0">
                <a:solidFill>
                  <a:srgbClr val="0000FF"/>
                </a:solidFill>
              </a:rPr>
              <a:t> a </a:t>
            </a:r>
            <a:r>
              <a:rPr lang="it-IT" sz="3200" b="1" dirty="0" err="1" smtClean="0">
                <a:solidFill>
                  <a:srgbClr val="0000FF"/>
                </a:solidFill>
              </a:rPr>
              <a:t>rule</a:t>
            </a:r>
            <a:r>
              <a:rPr lang="it-IT" sz="3200" b="1" dirty="0" smtClean="0">
                <a:solidFill>
                  <a:srgbClr val="0000FF"/>
                </a:solidFill>
              </a:rPr>
              <a:t> </a:t>
            </a:r>
            <a:r>
              <a:rPr lang="it-IT" sz="3200" b="1" dirty="0" err="1" smtClean="0">
                <a:solidFill>
                  <a:srgbClr val="0000FF"/>
                </a:solidFill>
              </a:rPr>
              <a:t>to</a:t>
            </a:r>
            <a:r>
              <a:rPr lang="it-IT" sz="3200" b="1" dirty="0" smtClean="0">
                <a:solidFill>
                  <a:srgbClr val="0000FF"/>
                </a:solidFill>
              </a:rPr>
              <a:t> </a:t>
            </a:r>
            <a:r>
              <a:rPr lang="it-IT" sz="3200" b="1" dirty="0" err="1" smtClean="0">
                <a:solidFill>
                  <a:srgbClr val="0000FF"/>
                </a:solidFill>
              </a:rPr>
              <a:t>calculate</a:t>
            </a:r>
            <a:r>
              <a:rPr lang="it-IT" sz="3200" b="1" dirty="0" smtClean="0">
                <a:solidFill>
                  <a:srgbClr val="0000FF"/>
                </a:solidFill>
              </a:rPr>
              <a:t> </a:t>
            </a:r>
            <a:r>
              <a:rPr lang="it-IT" sz="3200" b="1" dirty="0" err="1" smtClean="0">
                <a:solidFill>
                  <a:srgbClr val="0000FF"/>
                </a:solidFill>
              </a:rPr>
              <a:t>distances</a:t>
            </a:r>
            <a:r>
              <a:rPr lang="it-IT" sz="3200" b="1" dirty="0" smtClean="0">
                <a:solidFill>
                  <a:srgbClr val="0000FF"/>
                </a:solidFill>
              </a:rPr>
              <a:t>!</a:t>
            </a:r>
            <a:endParaRPr lang="it-IT" sz="3200" dirty="0" smtClean="0"/>
          </a:p>
        </p:txBody>
      </p:sp>
      <p:sp>
        <p:nvSpPr>
          <p:cNvPr id="56331" name="Text Box 11"/>
          <p:cNvSpPr txBox="1">
            <a:spLocks noChangeArrowheads="1"/>
          </p:cNvSpPr>
          <p:nvPr/>
        </p:nvSpPr>
        <p:spPr bwMode="auto">
          <a:xfrm>
            <a:off x="230029" y="1355892"/>
            <a:ext cx="3564731" cy="1015655"/>
          </a:xfrm>
          <a:prstGeom prst="rect">
            <a:avLst/>
          </a:prstGeom>
          <a:noFill/>
          <a:ln w="9525">
            <a:noFill/>
            <a:miter lim="800000"/>
            <a:headEnd/>
            <a:tailEnd/>
          </a:ln>
        </p:spPr>
        <p:txBody>
          <a:bodyPr lIns="91436" tIns="45716" rIns="91436" bIns="45716">
            <a:spAutoFit/>
          </a:bodyPr>
          <a:lstStyle/>
          <a:p>
            <a:pPr algn="l" eaLnBrk="0" hangingPunct="0">
              <a:spcBef>
                <a:spcPct val="50000"/>
              </a:spcBef>
            </a:pPr>
            <a:r>
              <a:rPr lang="it-IT" b="1" i="1" dirty="0">
                <a:solidFill>
                  <a:srgbClr val="003300"/>
                </a:solidFill>
                <a:latin typeface="Times New Roman" pitchFamily="18" charset="0"/>
              </a:rPr>
              <a:t>A curve in </a:t>
            </a:r>
            <a:r>
              <a:rPr lang="it-IT" b="1" i="1" dirty="0" err="1">
                <a:solidFill>
                  <a:srgbClr val="003300"/>
                </a:solidFill>
                <a:latin typeface="Times New Roman" pitchFamily="18" charset="0"/>
              </a:rPr>
              <a:t>space-time</a:t>
            </a:r>
            <a:r>
              <a:rPr lang="it-IT" b="1" i="1" dirty="0">
                <a:solidFill>
                  <a:srgbClr val="003300"/>
                </a:solidFill>
                <a:latin typeface="Times New Roman" pitchFamily="18" charset="0"/>
              </a:rPr>
              <a:t> </a:t>
            </a:r>
            <a:r>
              <a:rPr lang="it-IT" b="1" i="1" dirty="0" err="1">
                <a:solidFill>
                  <a:srgbClr val="003300"/>
                </a:solidFill>
                <a:latin typeface="Times New Roman" pitchFamily="18" charset="0"/>
              </a:rPr>
              <a:t>is</a:t>
            </a:r>
            <a:r>
              <a:rPr lang="it-IT" b="1" i="1" dirty="0">
                <a:solidFill>
                  <a:srgbClr val="003300"/>
                </a:solidFill>
                <a:latin typeface="Times New Roman" pitchFamily="18" charset="0"/>
              </a:rPr>
              <a:t> </a:t>
            </a:r>
            <a:r>
              <a:rPr lang="it-IT" b="1" i="1" dirty="0" err="1">
                <a:solidFill>
                  <a:srgbClr val="003300"/>
                </a:solidFill>
                <a:latin typeface="Times New Roman" pitchFamily="18" charset="0"/>
              </a:rPr>
              <a:t>described</a:t>
            </a:r>
            <a:r>
              <a:rPr lang="it-IT" b="1" i="1" dirty="0">
                <a:solidFill>
                  <a:srgbClr val="003300"/>
                </a:solidFill>
                <a:latin typeface="Times New Roman" pitchFamily="18" charset="0"/>
              </a:rPr>
              <a:t> </a:t>
            </a:r>
            <a:r>
              <a:rPr lang="it-IT" b="1" i="1" dirty="0" err="1">
                <a:solidFill>
                  <a:srgbClr val="003300"/>
                </a:solidFill>
                <a:latin typeface="Times New Roman" pitchFamily="18" charset="0"/>
              </a:rPr>
              <a:t>by</a:t>
            </a:r>
            <a:r>
              <a:rPr lang="it-IT" b="1" i="1" dirty="0">
                <a:solidFill>
                  <a:srgbClr val="003300"/>
                </a:solidFill>
                <a:latin typeface="Times New Roman" pitchFamily="18" charset="0"/>
              </a:rPr>
              <a:t> </a:t>
            </a:r>
            <a:r>
              <a:rPr lang="it-IT" b="1" i="1" dirty="0" err="1">
                <a:solidFill>
                  <a:srgbClr val="003300"/>
                </a:solidFill>
                <a:latin typeface="Times New Roman" pitchFamily="18" charset="0"/>
              </a:rPr>
              <a:t>giving</a:t>
            </a:r>
            <a:r>
              <a:rPr lang="it-IT" b="1" i="1" dirty="0">
                <a:solidFill>
                  <a:srgbClr val="003300"/>
                </a:solidFill>
                <a:latin typeface="Times New Roman" pitchFamily="18" charset="0"/>
              </a:rPr>
              <a:t> the </a:t>
            </a:r>
            <a:r>
              <a:rPr lang="it-IT" b="1" i="1" dirty="0" err="1">
                <a:solidFill>
                  <a:srgbClr val="003300"/>
                </a:solidFill>
                <a:latin typeface="Times New Roman" pitchFamily="18" charset="0"/>
              </a:rPr>
              <a:t>coordinates</a:t>
            </a:r>
            <a:r>
              <a:rPr lang="it-IT" b="1" i="1" dirty="0">
                <a:solidFill>
                  <a:srgbClr val="003300"/>
                </a:solidFill>
                <a:latin typeface="Times New Roman" pitchFamily="18" charset="0"/>
              </a:rPr>
              <a:t> </a:t>
            </a:r>
            <a:r>
              <a:rPr lang="it-IT" sz="2000" b="1" i="1" dirty="0">
                <a:solidFill>
                  <a:schemeClr val="accent2"/>
                </a:solidFill>
                <a:latin typeface="Times New Roman" pitchFamily="18" charset="0"/>
              </a:rPr>
              <a:t>x</a:t>
            </a:r>
            <a:r>
              <a:rPr lang="it-IT" sz="2000" b="1" i="1" baseline="30000" dirty="0">
                <a:solidFill>
                  <a:schemeClr val="accent2"/>
                </a:solidFill>
                <a:latin typeface="Symbol" pitchFamily="18" charset="2"/>
                <a:sym typeface="Symbol" pitchFamily="18" charset="2"/>
              </a:rPr>
              <a:t></a:t>
            </a:r>
            <a:r>
              <a:rPr lang="it-IT" b="1" i="1" dirty="0">
                <a:solidFill>
                  <a:srgbClr val="003300"/>
                </a:solidFill>
                <a:latin typeface="Times New Roman" pitchFamily="18" charset="0"/>
              </a:rPr>
              <a:t> </a:t>
            </a:r>
            <a:r>
              <a:rPr lang="it-IT" b="1" i="1" dirty="0" err="1">
                <a:solidFill>
                  <a:srgbClr val="003300"/>
                </a:solidFill>
                <a:latin typeface="Times New Roman" pitchFamily="18" charset="0"/>
              </a:rPr>
              <a:t>as</a:t>
            </a:r>
            <a:r>
              <a:rPr lang="it-IT" b="1" i="1" dirty="0">
                <a:solidFill>
                  <a:srgbClr val="003300"/>
                </a:solidFill>
                <a:latin typeface="Times New Roman" pitchFamily="18" charset="0"/>
              </a:rPr>
              <a:t> </a:t>
            </a:r>
            <a:r>
              <a:rPr lang="it-IT" b="1" i="1" dirty="0" err="1">
                <a:solidFill>
                  <a:srgbClr val="003300"/>
                </a:solidFill>
                <a:latin typeface="Times New Roman" pitchFamily="18" charset="0"/>
              </a:rPr>
              <a:t>functions</a:t>
            </a:r>
            <a:r>
              <a:rPr lang="it-IT" b="1" i="1" dirty="0">
                <a:solidFill>
                  <a:srgbClr val="003300"/>
                </a:solidFill>
                <a:latin typeface="Times New Roman" pitchFamily="18" charset="0"/>
              </a:rPr>
              <a:t> </a:t>
            </a:r>
            <a:r>
              <a:rPr lang="it-IT" b="1" i="1" dirty="0" err="1">
                <a:solidFill>
                  <a:srgbClr val="003300"/>
                </a:solidFill>
                <a:latin typeface="Times New Roman" pitchFamily="18" charset="0"/>
              </a:rPr>
              <a:t>of</a:t>
            </a:r>
            <a:r>
              <a:rPr lang="it-IT" b="1" i="1" dirty="0">
                <a:solidFill>
                  <a:srgbClr val="003300"/>
                </a:solidFill>
                <a:latin typeface="Times New Roman" pitchFamily="18" charset="0"/>
              </a:rPr>
              <a:t> a </a:t>
            </a:r>
            <a:r>
              <a:rPr lang="it-IT" b="1" i="1" dirty="0" err="1">
                <a:solidFill>
                  <a:srgbClr val="003300"/>
                </a:solidFill>
                <a:latin typeface="Times New Roman" pitchFamily="18" charset="0"/>
              </a:rPr>
              <a:t>parameter</a:t>
            </a:r>
            <a:r>
              <a:rPr lang="it-IT" b="1" i="1" dirty="0">
                <a:solidFill>
                  <a:schemeClr val="accent2"/>
                </a:solidFill>
                <a:latin typeface="Times New Roman" pitchFamily="18" charset="0"/>
              </a:rPr>
              <a:t> </a:t>
            </a:r>
            <a:r>
              <a:rPr lang="it-IT" sz="2000" b="1" i="1" dirty="0">
                <a:solidFill>
                  <a:schemeClr val="accent2"/>
                </a:solidFill>
                <a:latin typeface="Symbol" pitchFamily="18" charset="2"/>
                <a:sym typeface="Symbol" pitchFamily="18" charset="2"/>
              </a:rPr>
              <a:t> :</a:t>
            </a:r>
            <a:endParaRPr lang="it-IT" sz="2500" dirty="0">
              <a:latin typeface="Symbol" pitchFamily="18" charset="2"/>
              <a:sym typeface="Symbol" pitchFamily="18" charset="2"/>
            </a:endParaRPr>
          </a:p>
        </p:txBody>
      </p:sp>
      <p:sp>
        <p:nvSpPr>
          <p:cNvPr id="56332" name="Text Box 12"/>
          <p:cNvSpPr txBox="1">
            <a:spLocks noChangeArrowheads="1"/>
          </p:cNvSpPr>
          <p:nvPr/>
        </p:nvSpPr>
        <p:spPr bwMode="auto">
          <a:xfrm>
            <a:off x="230029" y="5113504"/>
            <a:ext cx="4083368" cy="1508097"/>
          </a:xfrm>
          <a:prstGeom prst="rect">
            <a:avLst/>
          </a:prstGeom>
          <a:noFill/>
          <a:ln w="9525">
            <a:noFill/>
            <a:miter lim="800000"/>
            <a:headEnd/>
            <a:tailEnd/>
          </a:ln>
          <a:effectLst/>
        </p:spPr>
        <p:txBody>
          <a:bodyPr lIns="91436" tIns="45716" rIns="91436" bIns="45716">
            <a:spAutoFit/>
          </a:bodyPr>
          <a:lstStyle/>
          <a:p>
            <a:pPr algn="l" eaLnBrk="0" hangingPunct="0">
              <a:spcBef>
                <a:spcPct val="50000"/>
              </a:spcBef>
              <a:defRPr/>
            </a:pPr>
            <a:r>
              <a:rPr lang="it-IT" sz="2000" i="1" dirty="0" err="1">
                <a:solidFill>
                  <a:srgbClr val="CC0000"/>
                </a:solidFill>
                <a:effectLst>
                  <a:outerShdw blurRad="38100" dist="38100" dir="2700000" algn="tl">
                    <a:srgbClr val="000000"/>
                  </a:outerShdw>
                </a:effectLst>
                <a:latin typeface="Times New Roman" pitchFamily="18" charset="0"/>
              </a:rPr>
              <a:t>This</a:t>
            </a:r>
            <a:r>
              <a:rPr lang="it-IT" sz="2000" i="1" dirty="0">
                <a:solidFill>
                  <a:srgbClr val="CC0000"/>
                </a:solidFill>
                <a:effectLst>
                  <a:outerShdw blurRad="38100" dist="38100" dir="2700000" algn="tl">
                    <a:srgbClr val="000000"/>
                  </a:outerShdw>
                </a:effectLst>
                <a:latin typeface="Times New Roman" pitchFamily="18" charset="0"/>
              </a:rPr>
              <a:t> </a:t>
            </a:r>
            <a:r>
              <a:rPr lang="it-IT" sz="2000" i="1" dirty="0" err="1">
                <a:solidFill>
                  <a:srgbClr val="CC0000"/>
                </a:solidFill>
                <a:effectLst>
                  <a:outerShdw blurRad="38100" dist="38100" dir="2700000" algn="tl">
                    <a:srgbClr val="000000"/>
                  </a:outerShdw>
                </a:effectLst>
                <a:latin typeface="Times New Roman" pitchFamily="18" charset="0"/>
              </a:rPr>
              <a:t>integral</a:t>
            </a:r>
            <a:r>
              <a:rPr lang="it-IT" sz="2000" i="1" dirty="0">
                <a:solidFill>
                  <a:srgbClr val="CC0000"/>
                </a:solidFill>
                <a:effectLst>
                  <a:outerShdw blurRad="38100" dist="38100" dir="2700000" algn="tl">
                    <a:srgbClr val="000000"/>
                  </a:outerShdw>
                </a:effectLst>
                <a:latin typeface="Times New Roman" pitchFamily="18" charset="0"/>
              </a:rPr>
              <a:t> </a:t>
            </a:r>
            <a:r>
              <a:rPr lang="it-IT" sz="2000" i="1" dirty="0" err="1">
                <a:solidFill>
                  <a:srgbClr val="CC0000"/>
                </a:solidFill>
                <a:effectLst>
                  <a:outerShdw blurRad="38100" dist="38100" dir="2700000" algn="tl">
                    <a:srgbClr val="000000"/>
                  </a:outerShdw>
                </a:effectLst>
                <a:latin typeface="Times New Roman" pitchFamily="18" charset="0"/>
              </a:rPr>
              <a:t>is</a:t>
            </a:r>
            <a:r>
              <a:rPr lang="it-IT" sz="2000" i="1" dirty="0">
                <a:solidFill>
                  <a:srgbClr val="CC0000"/>
                </a:solidFill>
                <a:effectLst>
                  <a:outerShdw blurRad="38100" dist="38100" dir="2700000" algn="tl">
                    <a:srgbClr val="000000"/>
                  </a:outerShdw>
                </a:effectLst>
                <a:latin typeface="Times New Roman" pitchFamily="18" charset="0"/>
              </a:rPr>
              <a:t> a </a:t>
            </a:r>
            <a:r>
              <a:rPr lang="it-IT" sz="2000" i="1" dirty="0" err="1">
                <a:solidFill>
                  <a:srgbClr val="CC0000"/>
                </a:solidFill>
                <a:effectLst>
                  <a:outerShdw blurRad="38100" dist="38100" dir="2700000" algn="tl">
                    <a:srgbClr val="000000"/>
                  </a:outerShdw>
                </a:effectLst>
                <a:latin typeface="Times New Roman" pitchFamily="18" charset="0"/>
              </a:rPr>
              <a:t>rule</a:t>
            </a:r>
            <a:r>
              <a:rPr lang="it-IT" sz="2000" i="1" dirty="0">
                <a:solidFill>
                  <a:srgbClr val="CC0000"/>
                </a:solidFill>
                <a:effectLst>
                  <a:outerShdw blurRad="38100" dist="38100" dir="2700000" algn="tl">
                    <a:srgbClr val="000000"/>
                  </a:outerShdw>
                </a:effectLst>
                <a:latin typeface="Times New Roman" pitchFamily="18" charset="0"/>
              </a:rPr>
              <a:t>! </a:t>
            </a:r>
            <a:r>
              <a:rPr lang="it-IT" sz="2000" i="1" dirty="0" err="1">
                <a:solidFill>
                  <a:srgbClr val="CC0000"/>
                </a:solidFill>
                <a:effectLst>
                  <a:outerShdw blurRad="38100" dist="38100" dir="2700000" algn="tl">
                    <a:srgbClr val="000000"/>
                  </a:outerShdw>
                </a:effectLst>
                <a:latin typeface="Times New Roman" pitchFamily="18" charset="0"/>
              </a:rPr>
              <a:t>Any</a:t>
            </a:r>
            <a:r>
              <a:rPr lang="it-IT" sz="2000" i="1" dirty="0">
                <a:solidFill>
                  <a:srgbClr val="CC0000"/>
                </a:solidFill>
                <a:effectLst>
                  <a:outerShdw blurRad="38100" dist="38100" dir="2700000" algn="tl">
                    <a:srgbClr val="000000"/>
                  </a:outerShdw>
                </a:effectLst>
                <a:latin typeface="Times New Roman" pitchFamily="18" charset="0"/>
              </a:rPr>
              <a:t> </a:t>
            </a:r>
            <a:r>
              <a:rPr lang="it-IT" sz="2000" i="1" dirty="0" err="1">
                <a:solidFill>
                  <a:srgbClr val="CC0000"/>
                </a:solidFill>
                <a:effectLst>
                  <a:outerShdw blurRad="38100" dist="38100" dir="2700000" algn="tl">
                    <a:srgbClr val="000000"/>
                  </a:outerShdw>
                </a:effectLst>
                <a:latin typeface="Times New Roman" pitchFamily="18" charset="0"/>
              </a:rPr>
              <a:t>such</a:t>
            </a:r>
            <a:r>
              <a:rPr lang="it-IT" sz="2000" i="1" dirty="0">
                <a:solidFill>
                  <a:srgbClr val="CC0000"/>
                </a:solidFill>
                <a:effectLst>
                  <a:outerShdw blurRad="38100" dist="38100" dir="2700000" algn="tl">
                    <a:srgbClr val="000000"/>
                  </a:outerShdw>
                </a:effectLst>
                <a:latin typeface="Times New Roman" pitchFamily="18" charset="0"/>
              </a:rPr>
              <a:t> </a:t>
            </a:r>
            <a:r>
              <a:rPr lang="it-IT" sz="2000" i="1" dirty="0" err="1">
                <a:solidFill>
                  <a:srgbClr val="CC0000"/>
                </a:solidFill>
                <a:effectLst>
                  <a:outerShdw blurRad="38100" dist="38100" dir="2700000" algn="tl">
                    <a:srgbClr val="000000"/>
                  </a:outerShdw>
                </a:effectLst>
                <a:latin typeface="Times New Roman" pitchFamily="18" charset="0"/>
              </a:rPr>
              <a:t>rule</a:t>
            </a:r>
            <a:r>
              <a:rPr lang="it-IT" sz="2000" i="1" dirty="0">
                <a:solidFill>
                  <a:srgbClr val="CC0000"/>
                </a:solidFill>
                <a:effectLst>
                  <a:outerShdw blurRad="38100" dist="38100" dir="2700000" algn="tl">
                    <a:srgbClr val="000000"/>
                  </a:outerShdw>
                </a:effectLst>
                <a:latin typeface="Times New Roman" pitchFamily="18" charset="0"/>
              </a:rPr>
              <a:t> </a:t>
            </a:r>
            <a:r>
              <a:rPr lang="it-IT" sz="2000" i="1" dirty="0" err="1">
                <a:solidFill>
                  <a:srgbClr val="CC0000"/>
                </a:solidFill>
                <a:effectLst>
                  <a:outerShdw blurRad="38100" dist="38100" dir="2700000" algn="tl">
                    <a:srgbClr val="000000"/>
                  </a:outerShdw>
                </a:effectLst>
                <a:latin typeface="Times New Roman" pitchFamily="18" charset="0"/>
              </a:rPr>
              <a:t>is</a:t>
            </a:r>
            <a:r>
              <a:rPr lang="it-IT" sz="2000" i="1" dirty="0">
                <a:solidFill>
                  <a:srgbClr val="CC0000"/>
                </a:solidFill>
                <a:effectLst>
                  <a:outerShdw blurRad="38100" dist="38100" dir="2700000" algn="tl">
                    <a:srgbClr val="000000"/>
                  </a:outerShdw>
                </a:effectLst>
                <a:latin typeface="Times New Roman" pitchFamily="18" charset="0"/>
              </a:rPr>
              <a:t> a </a:t>
            </a:r>
            <a:r>
              <a:rPr lang="it-IT" sz="2000" b="1" i="1" dirty="0" err="1">
                <a:solidFill>
                  <a:schemeClr val="accent2"/>
                </a:solidFill>
                <a:effectLst>
                  <a:outerShdw blurRad="38100" dist="38100" dir="2700000" algn="tl">
                    <a:srgbClr val="000000"/>
                  </a:outerShdw>
                </a:effectLst>
                <a:latin typeface="Times New Roman" pitchFamily="18" charset="0"/>
              </a:rPr>
              <a:t>Gravitational</a:t>
            </a:r>
            <a:r>
              <a:rPr lang="it-IT" sz="2000" b="1" i="1" dirty="0">
                <a:solidFill>
                  <a:schemeClr val="accent2"/>
                </a:solidFill>
                <a:effectLst>
                  <a:outerShdw blurRad="38100" dist="38100" dir="2700000" algn="tl">
                    <a:srgbClr val="000000"/>
                  </a:outerShdw>
                </a:effectLst>
                <a:latin typeface="Times New Roman" pitchFamily="18" charset="0"/>
              </a:rPr>
              <a:t> </a:t>
            </a:r>
            <a:r>
              <a:rPr lang="it-IT" sz="2000" b="1" i="1" dirty="0" err="1">
                <a:solidFill>
                  <a:schemeClr val="accent2"/>
                </a:solidFill>
                <a:effectLst>
                  <a:outerShdw blurRad="38100" dist="38100" dir="2700000" algn="tl">
                    <a:srgbClr val="000000"/>
                  </a:outerShdw>
                </a:effectLst>
                <a:latin typeface="Times New Roman" pitchFamily="18" charset="0"/>
              </a:rPr>
              <a:t>Field</a:t>
            </a:r>
            <a:r>
              <a:rPr lang="it-IT" sz="2000" b="1" i="1" dirty="0">
                <a:solidFill>
                  <a:schemeClr val="accent2"/>
                </a:solidFill>
                <a:effectLst>
                  <a:outerShdw blurRad="38100" dist="38100" dir="2700000" algn="tl">
                    <a:srgbClr val="000000"/>
                  </a:outerShdw>
                </a:effectLst>
                <a:latin typeface="Times New Roman" pitchFamily="18" charset="0"/>
              </a:rPr>
              <a:t>!</a:t>
            </a:r>
          </a:p>
          <a:p>
            <a:pPr algn="l" eaLnBrk="0" hangingPunct="0">
              <a:spcBef>
                <a:spcPct val="50000"/>
              </a:spcBef>
              <a:defRPr/>
            </a:pPr>
            <a:r>
              <a:rPr lang="it-IT" sz="2000" b="1" i="1" dirty="0" err="1">
                <a:solidFill>
                  <a:schemeClr val="accent2"/>
                </a:solidFill>
                <a:effectLst>
                  <a:outerShdw blurRad="38100" dist="38100" dir="2700000" algn="tl">
                    <a:srgbClr val="000000"/>
                  </a:outerShdw>
                </a:effectLst>
                <a:latin typeface="Times New Roman" pitchFamily="18" charset="0"/>
              </a:rPr>
              <a:t>It</a:t>
            </a:r>
            <a:r>
              <a:rPr lang="it-IT" sz="2000" b="1" i="1" dirty="0">
                <a:solidFill>
                  <a:schemeClr val="accent2"/>
                </a:solidFill>
                <a:effectLst>
                  <a:outerShdw blurRad="38100" dist="38100" dir="2700000" algn="tl">
                    <a:srgbClr val="000000"/>
                  </a:outerShdw>
                </a:effectLst>
                <a:latin typeface="Times New Roman" pitchFamily="18" charset="0"/>
              </a:rPr>
              <a:t> </a:t>
            </a:r>
            <a:r>
              <a:rPr lang="it-IT" sz="2000" b="1" i="1" dirty="0" err="1">
                <a:solidFill>
                  <a:schemeClr val="accent2"/>
                </a:solidFill>
                <a:effectLst>
                  <a:outerShdw blurRad="38100" dist="38100" dir="2700000" algn="tl">
                    <a:srgbClr val="000000"/>
                  </a:outerShdw>
                </a:effectLst>
                <a:latin typeface="Times New Roman" pitchFamily="18" charset="0"/>
              </a:rPr>
              <a:t>is</a:t>
            </a:r>
            <a:r>
              <a:rPr lang="it-IT" sz="2000" b="1" i="1" dirty="0">
                <a:solidFill>
                  <a:schemeClr val="accent2"/>
                </a:solidFill>
                <a:effectLst>
                  <a:outerShdw blurRad="38100" dist="38100" dir="2700000" algn="tl">
                    <a:srgbClr val="000000"/>
                  </a:outerShdw>
                </a:effectLst>
                <a:latin typeface="Times New Roman" pitchFamily="18" charset="0"/>
              </a:rPr>
              <a:t> </a:t>
            </a:r>
            <a:r>
              <a:rPr lang="it-IT" sz="2000" b="1" i="1" dirty="0" err="1">
                <a:solidFill>
                  <a:schemeClr val="accent2"/>
                </a:solidFill>
                <a:effectLst>
                  <a:outerShdw blurRad="38100" dist="38100" dir="2700000" algn="tl">
                    <a:srgbClr val="000000"/>
                  </a:outerShdw>
                </a:effectLst>
                <a:latin typeface="Times New Roman" pitchFamily="18" charset="0"/>
              </a:rPr>
              <a:t>encoded</a:t>
            </a:r>
            <a:r>
              <a:rPr lang="it-IT" sz="2000" b="1" i="1" dirty="0">
                <a:solidFill>
                  <a:schemeClr val="accent2"/>
                </a:solidFill>
                <a:effectLst>
                  <a:outerShdw blurRad="38100" dist="38100" dir="2700000" algn="tl">
                    <a:srgbClr val="000000"/>
                  </a:outerShdw>
                </a:effectLst>
                <a:latin typeface="Times New Roman" pitchFamily="18" charset="0"/>
              </a:rPr>
              <a:t> in the </a:t>
            </a:r>
            <a:r>
              <a:rPr lang="it-IT" sz="2000" b="1" i="1" dirty="0" err="1">
                <a:solidFill>
                  <a:schemeClr val="accent2"/>
                </a:solidFill>
                <a:effectLst>
                  <a:outerShdw blurRad="38100" dist="38100" dir="2700000" algn="tl">
                    <a:srgbClr val="000000"/>
                  </a:outerShdw>
                </a:effectLst>
                <a:latin typeface="Times New Roman" pitchFamily="18" charset="0"/>
              </a:rPr>
              <a:t>locally</a:t>
            </a:r>
            <a:r>
              <a:rPr lang="it-IT" sz="2000" b="1" i="1" dirty="0">
                <a:solidFill>
                  <a:schemeClr val="accent2"/>
                </a:solidFill>
                <a:effectLst>
                  <a:outerShdw blurRad="38100" dist="38100" dir="2700000" algn="tl">
                    <a:srgbClr val="000000"/>
                  </a:outerShdw>
                </a:effectLst>
                <a:latin typeface="Times New Roman" pitchFamily="18" charset="0"/>
              </a:rPr>
              <a:t> </a:t>
            </a:r>
            <a:r>
              <a:rPr lang="it-IT" sz="2000" b="1" i="1" dirty="0" err="1">
                <a:solidFill>
                  <a:schemeClr val="accent2"/>
                </a:solidFill>
                <a:effectLst>
                  <a:outerShdw blurRad="38100" dist="38100" dir="2700000" algn="tl">
                    <a:srgbClr val="000000"/>
                  </a:outerShdw>
                </a:effectLst>
                <a:latin typeface="Times New Roman" pitchFamily="18" charset="0"/>
              </a:rPr>
              <a:t>varying</a:t>
            </a:r>
            <a:r>
              <a:rPr lang="it-IT" sz="2000" b="1" i="1" dirty="0">
                <a:solidFill>
                  <a:schemeClr val="accent2"/>
                </a:solidFill>
                <a:effectLst>
                  <a:outerShdw blurRad="38100" dist="38100" dir="2700000" algn="tl">
                    <a:srgbClr val="000000"/>
                  </a:outerShdw>
                </a:effectLst>
                <a:latin typeface="Times New Roman" pitchFamily="18" charset="0"/>
              </a:rPr>
              <a:t> </a:t>
            </a:r>
            <a:r>
              <a:rPr lang="it-IT" sz="2000" b="1" i="1" dirty="0" err="1">
                <a:solidFill>
                  <a:schemeClr val="accent2"/>
                </a:solidFill>
                <a:effectLst>
                  <a:outerShdw blurRad="38100" dist="38100" dir="2700000" algn="tl">
                    <a:srgbClr val="000000"/>
                  </a:outerShdw>
                </a:effectLst>
                <a:latin typeface="Times New Roman" pitchFamily="18" charset="0"/>
              </a:rPr>
              <a:t>matrix</a:t>
            </a:r>
            <a:r>
              <a:rPr lang="it-IT" sz="2000" b="1" i="1" dirty="0">
                <a:solidFill>
                  <a:schemeClr val="accent2"/>
                </a:solidFill>
                <a:effectLst>
                  <a:outerShdw blurRad="38100" dist="38100" dir="2700000" algn="tl">
                    <a:srgbClr val="000000"/>
                  </a:outerShdw>
                </a:effectLst>
                <a:latin typeface="Times New Roman" pitchFamily="18" charset="0"/>
              </a:rPr>
              <a:t>  g</a:t>
            </a:r>
            <a:r>
              <a:rPr lang="it-IT" sz="2000" b="1" i="1" baseline="-25000" dirty="0">
                <a:solidFill>
                  <a:schemeClr val="accent2"/>
                </a:solidFill>
                <a:effectLst>
                  <a:outerShdw blurRad="38100" dist="38100" dir="2700000" algn="tl">
                    <a:srgbClr val="000000"/>
                  </a:outerShdw>
                </a:effectLst>
                <a:latin typeface="Symbol" pitchFamily="18" charset="2"/>
                <a:sym typeface="Symbol" pitchFamily="18" charset="2"/>
              </a:rPr>
              <a:t></a:t>
            </a:r>
            <a:r>
              <a:rPr lang="it-IT" sz="2000" b="1" i="1" dirty="0">
                <a:solidFill>
                  <a:schemeClr val="accent2"/>
                </a:solidFill>
                <a:effectLst>
                  <a:outerShdw blurRad="38100" dist="38100" dir="2700000" algn="tl">
                    <a:srgbClr val="000000"/>
                  </a:outerShdw>
                </a:effectLst>
                <a:latin typeface="Times New Roman" pitchFamily="18" charset="0"/>
              </a:rPr>
              <a:t>    :           </a:t>
            </a:r>
            <a:endParaRPr lang="it-IT" sz="2400" b="1" baseline="-25000" dirty="0">
              <a:solidFill>
                <a:schemeClr val="accent2"/>
              </a:solidFill>
              <a:effectLst>
                <a:outerShdw blurRad="38100" dist="38100" dir="2700000" algn="tl">
                  <a:srgbClr val="000000"/>
                </a:outerShdw>
              </a:effectLst>
              <a:latin typeface="Symbol" pitchFamily="18" charset="2"/>
              <a:sym typeface="Symbol" pitchFamily="18" charset="2"/>
            </a:endParaRPr>
          </a:p>
        </p:txBody>
      </p:sp>
      <p:sp>
        <p:nvSpPr>
          <p:cNvPr id="56334" name="Text Box 14"/>
          <p:cNvSpPr txBox="1">
            <a:spLocks noChangeArrowheads="1"/>
          </p:cNvSpPr>
          <p:nvPr/>
        </p:nvSpPr>
        <p:spPr bwMode="auto">
          <a:xfrm>
            <a:off x="618649" y="3170402"/>
            <a:ext cx="2657475" cy="677100"/>
          </a:xfrm>
          <a:prstGeom prst="rect">
            <a:avLst/>
          </a:prstGeom>
          <a:noFill/>
          <a:ln w="9525">
            <a:noFill/>
            <a:miter lim="800000"/>
            <a:headEnd/>
            <a:tailEnd/>
          </a:ln>
        </p:spPr>
        <p:txBody>
          <a:bodyPr lIns="91436" tIns="45716" rIns="91436" bIns="45716">
            <a:spAutoFit/>
          </a:bodyPr>
          <a:lstStyle/>
          <a:p>
            <a:pPr algn="l" eaLnBrk="0" hangingPunct="0">
              <a:spcBef>
                <a:spcPct val="50000"/>
              </a:spcBef>
            </a:pPr>
            <a:r>
              <a:rPr lang="it-IT" sz="1900" b="1" dirty="0" err="1">
                <a:solidFill>
                  <a:srgbClr val="CC0000"/>
                </a:solidFill>
                <a:latin typeface="Times New Roman" pitchFamily="18" charset="0"/>
              </a:rPr>
              <a:t>How</a:t>
            </a:r>
            <a:r>
              <a:rPr lang="it-IT" sz="1900" b="1" dirty="0">
                <a:solidFill>
                  <a:srgbClr val="CC0000"/>
                </a:solidFill>
                <a:latin typeface="Times New Roman" pitchFamily="18" charset="0"/>
              </a:rPr>
              <a:t> long </a:t>
            </a:r>
            <a:r>
              <a:rPr lang="it-IT" sz="1900" b="1" dirty="0" err="1">
                <a:solidFill>
                  <a:srgbClr val="CC0000"/>
                </a:solidFill>
                <a:latin typeface="Times New Roman" pitchFamily="18" charset="0"/>
              </a:rPr>
              <a:t>is</a:t>
            </a:r>
            <a:r>
              <a:rPr lang="it-IT" sz="1900" b="1" dirty="0">
                <a:solidFill>
                  <a:srgbClr val="CC0000"/>
                </a:solidFill>
                <a:latin typeface="Times New Roman" pitchFamily="18" charset="0"/>
              </a:rPr>
              <a:t> </a:t>
            </a:r>
            <a:r>
              <a:rPr lang="it-IT" sz="1900" b="1" dirty="0" err="1">
                <a:solidFill>
                  <a:srgbClr val="CC0000"/>
                </a:solidFill>
                <a:latin typeface="Times New Roman" pitchFamily="18" charset="0"/>
              </a:rPr>
              <a:t>such</a:t>
            </a:r>
            <a:r>
              <a:rPr lang="it-IT" sz="1900" b="1" dirty="0">
                <a:solidFill>
                  <a:srgbClr val="CC0000"/>
                </a:solidFill>
                <a:latin typeface="Times New Roman" pitchFamily="18" charset="0"/>
              </a:rPr>
              <a:t> a curve?</a:t>
            </a:r>
          </a:p>
        </p:txBody>
      </p:sp>
      <p:pic>
        <p:nvPicPr>
          <p:cNvPr id="56342" name="Picture 22" descr="FIGU7"/>
          <p:cNvPicPr>
            <a:picLocks noChangeAspect="1" noChangeArrowheads="1"/>
          </p:cNvPicPr>
          <p:nvPr/>
        </p:nvPicPr>
        <p:blipFill>
          <a:blip r:embed="rId7" cstate="print"/>
          <a:srcRect/>
          <a:stretch>
            <a:fillRect/>
          </a:stretch>
        </p:blipFill>
        <p:spPr bwMode="auto">
          <a:xfrm>
            <a:off x="4117658" y="1160145"/>
            <a:ext cx="4732020" cy="2754630"/>
          </a:xfrm>
          <a:prstGeom prst="rect">
            <a:avLst/>
          </a:prstGeom>
          <a:noFill/>
          <a:ln w="9525">
            <a:noFill/>
            <a:miter lim="800000"/>
            <a:headEnd/>
            <a:tailEnd/>
          </a:ln>
        </p:spPr>
      </p:pic>
      <p:pic>
        <p:nvPicPr>
          <p:cNvPr id="56345" name="Picture 25" descr="txp_fig"/>
          <p:cNvPicPr>
            <a:picLocks noChangeAspect="1"/>
          </p:cNvPicPr>
          <p:nvPr>
            <p:custDataLst>
              <p:tags r:id="rId3"/>
            </p:custDataLst>
          </p:nvPr>
        </p:nvPicPr>
        <p:blipFill>
          <a:blip r:embed="rId8" cstate="print"/>
          <a:srcRect/>
          <a:stretch>
            <a:fillRect/>
          </a:stretch>
        </p:blipFill>
        <p:spPr bwMode="auto">
          <a:xfrm>
            <a:off x="165735" y="4011935"/>
            <a:ext cx="4792028" cy="965835"/>
          </a:xfrm>
          <a:prstGeom prst="rect">
            <a:avLst/>
          </a:prstGeom>
          <a:noFill/>
          <a:ln w="25400">
            <a:noFill/>
            <a:miter lim="800000"/>
            <a:headEnd/>
            <a:tailEnd/>
          </a:ln>
        </p:spPr>
      </p:pic>
      <p:pic>
        <p:nvPicPr>
          <p:cNvPr id="56347" name="Picture 27" descr="txp_fig"/>
          <p:cNvPicPr>
            <a:picLocks noChangeAspect="1"/>
          </p:cNvPicPr>
          <p:nvPr>
            <p:custDataLst>
              <p:tags r:id="rId4"/>
            </p:custDataLst>
          </p:nvPr>
        </p:nvPicPr>
        <p:blipFill>
          <a:blip r:embed="rId9" cstate="print">
            <a:clrChange>
              <a:clrFrom>
                <a:srgbClr val="FFFFFF"/>
              </a:clrFrom>
              <a:clrTo>
                <a:srgbClr val="FFFFFF">
                  <a:alpha val="0"/>
                </a:srgbClr>
              </a:clrTo>
            </a:clrChange>
          </a:blip>
          <a:srcRect/>
          <a:stretch>
            <a:fillRect/>
          </a:stretch>
        </p:blipFill>
        <p:spPr bwMode="auto">
          <a:xfrm>
            <a:off x="748665" y="2520315"/>
            <a:ext cx="2606040" cy="481489"/>
          </a:xfrm>
          <a:prstGeom prst="rect">
            <a:avLst/>
          </a:prstGeom>
          <a:noFill/>
          <a:ln w="25400">
            <a:noFill/>
            <a:miter lim="800000"/>
            <a:headEnd/>
            <a:tailEnd/>
          </a:ln>
        </p:spPr>
      </p:pic>
      <p:graphicFrame>
        <p:nvGraphicFramePr>
          <p:cNvPr id="56348" name="Object 28"/>
          <p:cNvGraphicFramePr>
            <a:graphicFrameLocks noChangeAspect="1"/>
          </p:cNvGraphicFramePr>
          <p:nvPr/>
        </p:nvGraphicFramePr>
        <p:xfrm>
          <a:off x="4383410" y="5049204"/>
          <a:ext cx="4577715" cy="1590199"/>
        </p:xfrm>
        <a:graphic>
          <a:graphicData uri="http://schemas.openxmlformats.org/presentationml/2006/ole">
            <p:oleObj spid="_x0000_s43010" name="Equation" r:id="rId10" imgW="2705040" imgH="939600" progId="Equation.3">
              <p:embed/>
            </p:oleObj>
          </a:graphicData>
        </a:graphic>
      </p:graphicFrame>
    </p:spTree>
    <p:custDataLst>
      <p:tags r:id="rId2"/>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285720" y="571480"/>
            <a:ext cx="8686800" cy="841248"/>
          </a:xfrm>
        </p:spPr>
        <p:txBody>
          <a:bodyPr>
            <a:normAutofit fontScale="90000"/>
          </a:bodyPr>
          <a:lstStyle/>
          <a:p>
            <a:r>
              <a:rPr lang="en-US" dirty="0" err="1" smtClean="0"/>
              <a:t>CosmologY</a:t>
            </a:r>
            <a:r>
              <a:rPr lang="en-US" dirty="0" smtClean="0"/>
              <a:t> &amp; </a:t>
            </a:r>
            <a:r>
              <a:rPr lang="it-IT" dirty="0" smtClean="0"/>
              <a:t>astronomY are very old sciences</a:t>
            </a:r>
            <a:endParaRPr lang="it-IT" dirty="0"/>
          </a:p>
        </p:txBody>
      </p:sp>
      <p:pic>
        <p:nvPicPr>
          <p:cNvPr id="1026" name="Picture 2" descr="C:\Users\Etrus\Desktop\telescopdoklad\history-hell-yeah-stonehenge-e11088662.jpg"/>
          <p:cNvPicPr>
            <a:picLocks noChangeAspect="1" noChangeArrowheads="1"/>
          </p:cNvPicPr>
          <p:nvPr/>
        </p:nvPicPr>
        <p:blipFill>
          <a:blip r:embed="rId4" cstate="print"/>
          <a:srcRect/>
          <a:stretch>
            <a:fillRect/>
          </a:stretch>
        </p:blipFill>
        <p:spPr bwMode="auto">
          <a:xfrm>
            <a:off x="285720" y="1714488"/>
            <a:ext cx="5072098" cy="2964359"/>
          </a:xfrm>
          <a:prstGeom prst="rect">
            <a:avLst/>
          </a:prstGeom>
          <a:noFill/>
        </p:spPr>
      </p:pic>
      <p:sp>
        <p:nvSpPr>
          <p:cNvPr id="9" name="CasellaDiTesto 8"/>
          <p:cNvSpPr txBox="1"/>
          <p:nvPr/>
        </p:nvSpPr>
        <p:spPr>
          <a:xfrm>
            <a:off x="5572132" y="1714488"/>
            <a:ext cx="3429024" cy="3416320"/>
          </a:xfrm>
          <a:prstGeom prst="rect">
            <a:avLst/>
          </a:prstGeom>
          <a:noFill/>
        </p:spPr>
        <p:txBody>
          <a:bodyPr wrap="square" rtlCol="0">
            <a:spAutoFit/>
          </a:bodyPr>
          <a:lstStyle/>
          <a:p>
            <a:r>
              <a:rPr lang="it-IT" dirty="0" smtClean="0"/>
              <a:t>Gli uomini hanno guardato al cielo e scrutato gli astri dalla più remota antichità.</a:t>
            </a:r>
          </a:p>
          <a:p>
            <a:r>
              <a:rPr lang="it-IT" dirty="0" smtClean="0"/>
              <a:t>Hanno osservato la periodicità dei fenomeni astronomici, che li ha affascinati ed ha stimolato nelle loro menti i primi passi del ragionamento matematico.</a:t>
            </a:r>
          </a:p>
          <a:p>
            <a:r>
              <a:rPr lang="it-IT" dirty="0" smtClean="0"/>
              <a:t>Nel calcolo dei moti celesti le prime civiltà hanno sperato di trovare le risposte alle più profonde domande esistenziali</a:t>
            </a:r>
            <a:endParaRPr lang="it-IT" dirty="0"/>
          </a:p>
        </p:txBody>
      </p:sp>
      <p:sp>
        <p:nvSpPr>
          <p:cNvPr id="10" name="CasellaDiTesto 9"/>
          <p:cNvSpPr txBox="1"/>
          <p:nvPr/>
        </p:nvSpPr>
        <p:spPr>
          <a:xfrm>
            <a:off x="214282" y="5000636"/>
            <a:ext cx="5572164" cy="1754326"/>
          </a:xfrm>
          <a:prstGeom prst="rect">
            <a:avLst/>
          </a:prstGeom>
          <a:noFill/>
        </p:spPr>
        <p:txBody>
          <a:bodyPr wrap="square" rtlCol="0">
            <a:spAutoFit/>
          </a:bodyPr>
          <a:lstStyle/>
          <a:p>
            <a:r>
              <a:rPr lang="it-IT" b="1" u="sng" dirty="0" smtClean="0">
                <a:solidFill>
                  <a:srgbClr val="C00000"/>
                </a:solidFill>
              </a:rPr>
              <a:t>IL COMPLESSO NEOLITICO di STONEHENGE </a:t>
            </a:r>
          </a:p>
          <a:p>
            <a:r>
              <a:rPr lang="it-IT" dirty="0" smtClean="0"/>
              <a:t>è datato con il carbonio 14 intorno al 3100 a.c.</a:t>
            </a:r>
          </a:p>
          <a:p>
            <a:r>
              <a:rPr lang="en-US" dirty="0" smtClean="0"/>
              <a:t>La </a:t>
            </a:r>
            <a:r>
              <a:rPr lang="en-US" dirty="0" err="1" smtClean="0"/>
              <a:t>disposizione</a:t>
            </a:r>
            <a:r>
              <a:rPr lang="en-US" dirty="0" smtClean="0"/>
              <a:t> </a:t>
            </a:r>
            <a:r>
              <a:rPr lang="en-US" dirty="0" err="1" smtClean="0"/>
              <a:t>nei</a:t>
            </a:r>
            <a:r>
              <a:rPr lang="en-US" dirty="0" smtClean="0"/>
              <a:t> </a:t>
            </a:r>
            <a:r>
              <a:rPr lang="en-US" dirty="0" err="1" smtClean="0"/>
              <a:t>megaliti</a:t>
            </a:r>
            <a:r>
              <a:rPr lang="en-US" dirty="0" smtClean="0"/>
              <a:t> </a:t>
            </a:r>
            <a:r>
              <a:rPr lang="en-US" dirty="0" err="1" smtClean="0"/>
              <a:t>nel</a:t>
            </a:r>
            <a:r>
              <a:rPr lang="en-US" dirty="0" smtClean="0"/>
              <a:t> </a:t>
            </a:r>
            <a:r>
              <a:rPr lang="en-US" dirty="0" err="1" smtClean="0"/>
              <a:t>monumento</a:t>
            </a:r>
            <a:r>
              <a:rPr lang="en-US" dirty="0" smtClean="0"/>
              <a:t> </a:t>
            </a:r>
          </a:p>
          <a:p>
            <a:r>
              <a:rPr lang="en-US" dirty="0" err="1" smtClean="0"/>
              <a:t>rivela</a:t>
            </a:r>
            <a:r>
              <a:rPr lang="en-US" dirty="0" smtClean="0"/>
              <a:t> </a:t>
            </a:r>
            <a:r>
              <a:rPr lang="en-US" dirty="0" err="1" smtClean="0"/>
              <a:t>l’intenzione</a:t>
            </a:r>
            <a:r>
              <a:rPr lang="en-US" dirty="0" smtClean="0"/>
              <a:t> </a:t>
            </a:r>
            <a:r>
              <a:rPr lang="en-US" dirty="0" err="1" smtClean="0"/>
              <a:t>di</a:t>
            </a:r>
            <a:r>
              <a:rPr lang="en-US" dirty="0" smtClean="0"/>
              <a:t> </a:t>
            </a:r>
            <a:r>
              <a:rPr lang="en-US" dirty="0" err="1" smtClean="0"/>
              <a:t>precisi</a:t>
            </a:r>
            <a:r>
              <a:rPr lang="en-US" dirty="0" smtClean="0"/>
              <a:t> </a:t>
            </a:r>
            <a:r>
              <a:rPr lang="en-US" dirty="0" err="1" smtClean="0"/>
              <a:t>allineamenti</a:t>
            </a:r>
            <a:r>
              <a:rPr lang="en-US" dirty="0" smtClean="0"/>
              <a:t> con </a:t>
            </a:r>
            <a:r>
              <a:rPr lang="en-US" dirty="0" err="1" smtClean="0"/>
              <a:t>eventi</a:t>
            </a:r>
            <a:r>
              <a:rPr lang="en-US" dirty="0" smtClean="0"/>
              <a:t> </a:t>
            </a:r>
            <a:r>
              <a:rPr lang="en-US" dirty="0" err="1" smtClean="0"/>
              <a:t>astronomici</a:t>
            </a:r>
            <a:endParaRPr lang="it-IT" dirty="0" smtClean="0"/>
          </a:p>
          <a:p>
            <a:r>
              <a:rPr lang="en-US" dirty="0" smtClean="0"/>
              <a:t> </a:t>
            </a:r>
            <a:endParaRPr lang="it-IT" dirty="0"/>
          </a:p>
        </p:txBody>
      </p:sp>
      <p:pic>
        <p:nvPicPr>
          <p:cNvPr id="13" name="FreDokl_it_audio257-0.wav">
            <a:hlinkClick r:id="" action="ppaction://media"/>
          </p:cNvPr>
          <p:cNvPicPr>
            <a:picLocks noRot="1" noChangeAspect="1"/>
          </p:cNvPicPr>
          <p:nvPr>
            <a:audioFile r:link="rId1"/>
          </p:nvPr>
        </p:nvPicPr>
        <p:blipFill>
          <a:blip r:embed="rId5" cstate="print"/>
          <a:stretch>
            <a:fillRect/>
          </a:stretch>
        </p:blipFill>
        <p:spPr>
          <a:xfrm>
            <a:off x="8670925" y="6384925"/>
            <a:ext cx="304800" cy="304800"/>
          </a:xfrm>
          <a:prstGeom prst="rect">
            <a:avLst/>
          </a:prstGeom>
        </p:spPr>
      </p:pic>
    </p:spTree>
  </p:cSld>
  <p:clrMapOvr>
    <a:masterClrMapping/>
  </p:clrMapOvr>
  <p:transition advTm="811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smtClean="0"/>
              <a:t>L’astronomia</a:t>
            </a:r>
            <a:r>
              <a:rPr lang="en-US" dirty="0" smtClean="0"/>
              <a:t> </a:t>
            </a:r>
            <a:r>
              <a:rPr lang="en-US" dirty="0" err="1" smtClean="0"/>
              <a:t>di</a:t>
            </a:r>
            <a:r>
              <a:rPr lang="en-US" dirty="0" smtClean="0"/>
              <a:t> Stone </a:t>
            </a:r>
            <a:r>
              <a:rPr lang="en-US" dirty="0" err="1" smtClean="0"/>
              <a:t>Henge</a:t>
            </a:r>
            <a:endParaRPr lang="it-IT" dirty="0"/>
          </a:p>
        </p:txBody>
      </p:sp>
      <p:pic>
        <p:nvPicPr>
          <p:cNvPr id="3" name="Picture 3" descr="C:\Users\Etrus\Desktop\telescopdoklad\alignment.gif"/>
          <p:cNvPicPr>
            <a:picLocks noChangeAspect="1" noChangeArrowheads="1"/>
          </p:cNvPicPr>
          <p:nvPr/>
        </p:nvPicPr>
        <p:blipFill>
          <a:blip r:embed="rId4" cstate="print"/>
          <a:srcRect/>
          <a:stretch>
            <a:fillRect/>
          </a:stretch>
        </p:blipFill>
        <p:spPr bwMode="auto">
          <a:xfrm>
            <a:off x="1000100" y="1357298"/>
            <a:ext cx="6928135" cy="5235691"/>
          </a:xfrm>
          <a:prstGeom prst="rect">
            <a:avLst/>
          </a:prstGeom>
          <a:noFill/>
        </p:spPr>
      </p:pic>
      <p:pic>
        <p:nvPicPr>
          <p:cNvPr id="8" name="FreDokl_it_audio258-0.wav">
            <a:hlinkClick r:id="" action="ppaction://media"/>
          </p:cNvPr>
          <p:cNvPicPr>
            <a:picLocks noRot="1" noChangeAspect="1"/>
          </p:cNvPicPr>
          <p:nvPr>
            <a:audioFile r:link="rId1"/>
          </p:nvPr>
        </p:nvPicPr>
        <p:blipFill>
          <a:blip r:embed="rId5" cstate="print"/>
          <a:stretch>
            <a:fillRect/>
          </a:stretch>
        </p:blipFill>
        <p:spPr>
          <a:xfrm>
            <a:off x="8670925" y="6384925"/>
            <a:ext cx="304800" cy="304800"/>
          </a:xfrm>
          <a:prstGeom prst="rect">
            <a:avLst/>
          </a:prstGeom>
        </p:spPr>
      </p:pic>
    </p:spTree>
  </p:cSld>
  <p:clrMapOvr>
    <a:masterClrMapping/>
  </p:clrMapOvr>
  <p:transition advTm="226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500042"/>
            <a:ext cx="8229600" cy="1143000"/>
          </a:xfrm>
        </p:spPr>
        <p:txBody>
          <a:bodyPr>
            <a:normAutofit fontScale="90000"/>
          </a:bodyPr>
          <a:lstStyle/>
          <a:p>
            <a:pPr algn="l"/>
            <a:r>
              <a:rPr lang="en-US" dirty="0" smtClean="0"/>
              <a:t>Non solo </a:t>
            </a:r>
            <a:r>
              <a:rPr lang="en-US" dirty="0" err="1" smtClean="0"/>
              <a:t>nel</a:t>
            </a:r>
            <a:r>
              <a:rPr lang="en-US" dirty="0" smtClean="0"/>
              <a:t> </a:t>
            </a:r>
            <a:r>
              <a:rPr lang="en-US" dirty="0" err="1" smtClean="0"/>
              <a:t>vecchio</a:t>
            </a:r>
            <a:r>
              <a:rPr lang="en-US" dirty="0" smtClean="0"/>
              <a:t>, ma </a:t>
            </a:r>
            <a:r>
              <a:rPr lang="en-US" dirty="0" err="1" smtClean="0"/>
              <a:t>anche</a:t>
            </a:r>
            <a:r>
              <a:rPr lang="en-US" dirty="0" smtClean="0"/>
              <a:t> </a:t>
            </a:r>
            <a:r>
              <a:rPr lang="en-US" dirty="0" err="1" smtClean="0"/>
              <a:t>nel</a:t>
            </a:r>
            <a:r>
              <a:rPr lang="en-US" dirty="0" smtClean="0"/>
              <a:t> </a:t>
            </a:r>
            <a:r>
              <a:rPr lang="en-US" dirty="0" err="1" smtClean="0"/>
              <a:t>nuovo</a:t>
            </a:r>
            <a:r>
              <a:rPr lang="en-US" dirty="0" smtClean="0"/>
              <a:t> </a:t>
            </a:r>
            <a:r>
              <a:rPr lang="en-US" dirty="0" err="1" smtClean="0"/>
              <a:t>mondo</a:t>
            </a:r>
            <a:r>
              <a:rPr lang="en-US" dirty="0" smtClean="0"/>
              <a:t> ……..</a:t>
            </a:r>
            <a:endParaRPr lang="it-IT" dirty="0"/>
          </a:p>
        </p:txBody>
      </p:sp>
      <p:pic>
        <p:nvPicPr>
          <p:cNvPr id="2050" name="Picture 2" descr="C:\Users\Etrus\Desktop\telescopdoklad\mayan_astronomy.jpg"/>
          <p:cNvPicPr>
            <a:picLocks noChangeAspect="1" noChangeArrowheads="1"/>
          </p:cNvPicPr>
          <p:nvPr/>
        </p:nvPicPr>
        <p:blipFill>
          <a:blip r:embed="rId4" cstate="print"/>
          <a:srcRect/>
          <a:stretch>
            <a:fillRect/>
          </a:stretch>
        </p:blipFill>
        <p:spPr bwMode="auto">
          <a:xfrm>
            <a:off x="500034" y="2500306"/>
            <a:ext cx="5495316" cy="3643338"/>
          </a:xfrm>
          <a:prstGeom prst="rect">
            <a:avLst/>
          </a:prstGeom>
          <a:noFill/>
        </p:spPr>
      </p:pic>
      <p:sp>
        <p:nvSpPr>
          <p:cNvPr id="4" name="CasellaDiTesto 3"/>
          <p:cNvSpPr txBox="1"/>
          <p:nvPr/>
        </p:nvSpPr>
        <p:spPr>
          <a:xfrm>
            <a:off x="6215074" y="1785926"/>
            <a:ext cx="2714644" cy="3785652"/>
          </a:xfrm>
          <a:prstGeom prst="rect">
            <a:avLst/>
          </a:prstGeom>
          <a:noFill/>
        </p:spPr>
        <p:txBody>
          <a:bodyPr wrap="square" rtlCol="0">
            <a:spAutoFit/>
          </a:bodyPr>
          <a:lstStyle/>
          <a:p>
            <a:r>
              <a:rPr lang="en-US" sz="2400" dirty="0" smtClean="0"/>
              <a:t>Lo </a:t>
            </a:r>
            <a:r>
              <a:rPr lang="en-US" sz="2400" dirty="0" err="1" smtClean="0"/>
              <a:t>sviluppo</a:t>
            </a:r>
            <a:r>
              <a:rPr lang="en-US" sz="2400" dirty="0" smtClean="0"/>
              <a:t> </a:t>
            </a:r>
            <a:r>
              <a:rPr lang="en-US" sz="2400" dirty="0" err="1" smtClean="0"/>
              <a:t>dell’Astronomia</a:t>
            </a:r>
            <a:r>
              <a:rPr lang="en-US" sz="2400" dirty="0" smtClean="0"/>
              <a:t> e </a:t>
            </a:r>
            <a:r>
              <a:rPr lang="en-US" sz="2400" dirty="0" err="1" smtClean="0"/>
              <a:t>della</a:t>
            </a:r>
            <a:r>
              <a:rPr lang="en-US" sz="2400" dirty="0" smtClean="0"/>
              <a:t> </a:t>
            </a:r>
            <a:r>
              <a:rPr lang="en-US" sz="2400" dirty="0" err="1" smtClean="0"/>
              <a:t>Matematica</a:t>
            </a:r>
            <a:r>
              <a:rPr lang="en-US" sz="2400" dirty="0" smtClean="0"/>
              <a:t> </a:t>
            </a:r>
            <a:r>
              <a:rPr lang="en-US" sz="2400" dirty="0" err="1" smtClean="0"/>
              <a:t>presso</a:t>
            </a:r>
            <a:r>
              <a:rPr lang="en-US" sz="2400" dirty="0" smtClean="0"/>
              <a:t> </a:t>
            </a:r>
            <a:r>
              <a:rPr lang="en-US" sz="2400" dirty="0" err="1" smtClean="0"/>
              <a:t>gli</a:t>
            </a:r>
            <a:r>
              <a:rPr lang="en-US" sz="2400" dirty="0" smtClean="0"/>
              <a:t> </a:t>
            </a:r>
            <a:r>
              <a:rPr lang="en-US" sz="2400" dirty="0" err="1" smtClean="0"/>
              <a:t>antichi</a:t>
            </a:r>
            <a:r>
              <a:rPr lang="en-US" sz="2400" dirty="0" smtClean="0"/>
              <a:t> Maya </a:t>
            </a:r>
            <a:r>
              <a:rPr lang="it-IT" sz="2400" dirty="0" smtClean="0"/>
              <a:t>è ben </a:t>
            </a:r>
            <a:r>
              <a:rPr lang="it-IT" sz="2400" dirty="0" err="1" smtClean="0"/>
              <a:t>noto…</a:t>
            </a:r>
            <a:r>
              <a:rPr lang="it-IT" sz="2400" dirty="0" smtClean="0"/>
              <a:t>.Così come esso è variamente attestato presso  gli antichi</a:t>
            </a:r>
          </a:p>
          <a:p>
            <a:r>
              <a:rPr lang="it-IT" sz="2400" dirty="0" smtClean="0"/>
              <a:t>Babilonesi. </a:t>
            </a:r>
          </a:p>
        </p:txBody>
      </p:sp>
      <p:pic>
        <p:nvPicPr>
          <p:cNvPr id="8" name="FreDokl_it_audio259.wav">
            <a:hlinkClick r:id="" action="ppaction://media"/>
          </p:cNvPr>
          <p:cNvPicPr>
            <a:picLocks noRot="1" noChangeAspect="1"/>
          </p:cNvPicPr>
          <p:nvPr>
            <a:audioFile r:link="rId1"/>
          </p:nvPr>
        </p:nvPicPr>
        <p:blipFill>
          <a:blip r:embed="rId5" cstate="print"/>
          <a:stretch>
            <a:fillRect/>
          </a:stretch>
        </p:blipFill>
        <p:spPr>
          <a:xfrm>
            <a:off x="8670925" y="6384925"/>
            <a:ext cx="304800" cy="304800"/>
          </a:xfrm>
          <a:prstGeom prst="rect">
            <a:avLst/>
          </a:prstGeom>
        </p:spPr>
      </p:pic>
    </p:spTree>
  </p:cSld>
  <p:clrMapOvr>
    <a:masterClrMapping/>
  </p:clrMapOvr>
  <p:transition advTm="264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Un</a:t>
            </a:r>
            <a:r>
              <a:rPr lang="en-US" dirty="0" smtClean="0"/>
              <a:t>’</a:t>
            </a:r>
            <a:r>
              <a:rPr lang="en-US" dirty="0" err="1" smtClean="0"/>
              <a:t>osservazione</a:t>
            </a:r>
            <a:r>
              <a:rPr lang="en-US" dirty="0" smtClean="0"/>
              <a:t> </a:t>
            </a:r>
            <a:r>
              <a:rPr lang="en-US" dirty="0" err="1" smtClean="0"/>
              <a:t>di</a:t>
            </a:r>
            <a:r>
              <a:rPr lang="en-US" dirty="0" smtClean="0"/>
              <a:t> Mommsen</a:t>
            </a:r>
            <a:endParaRPr lang="it-IT" dirty="0"/>
          </a:p>
        </p:txBody>
      </p:sp>
      <p:pic>
        <p:nvPicPr>
          <p:cNvPr id="3074" name="Picture 2" descr="C:\Users\Etrus\Desktop\telescopdoklad\417px-Theodor_mommsen.jpg"/>
          <p:cNvPicPr>
            <a:picLocks noChangeAspect="1" noChangeArrowheads="1"/>
          </p:cNvPicPr>
          <p:nvPr/>
        </p:nvPicPr>
        <p:blipFill>
          <a:blip r:embed="rId4" cstate="print"/>
          <a:srcRect/>
          <a:stretch>
            <a:fillRect/>
          </a:stretch>
        </p:blipFill>
        <p:spPr bwMode="auto">
          <a:xfrm>
            <a:off x="785785" y="1357298"/>
            <a:ext cx="2857521" cy="4109360"/>
          </a:xfrm>
          <a:prstGeom prst="rect">
            <a:avLst/>
          </a:prstGeom>
          <a:noFill/>
        </p:spPr>
      </p:pic>
      <p:sp>
        <p:nvSpPr>
          <p:cNvPr id="4" name="CasellaDiTesto 3"/>
          <p:cNvSpPr txBox="1"/>
          <p:nvPr/>
        </p:nvSpPr>
        <p:spPr>
          <a:xfrm>
            <a:off x="428596" y="5643578"/>
            <a:ext cx="8501122" cy="707886"/>
          </a:xfrm>
          <a:prstGeom prst="rect">
            <a:avLst/>
          </a:prstGeom>
          <a:noFill/>
        </p:spPr>
        <p:txBody>
          <a:bodyPr wrap="square" rtlCol="0">
            <a:spAutoFit/>
          </a:bodyPr>
          <a:lstStyle/>
          <a:p>
            <a:r>
              <a:rPr lang="it-IT" sz="2000" b="1" dirty="0" smtClean="0">
                <a:solidFill>
                  <a:srgbClr val="C00000"/>
                </a:solidFill>
              </a:rPr>
              <a:t>Il grande storico, classicista e filologo tedesco </a:t>
            </a:r>
          </a:p>
          <a:p>
            <a:r>
              <a:rPr lang="it-IT" sz="2000" b="1" dirty="0" smtClean="0">
                <a:solidFill>
                  <a:srgbClr val="C00000"/>
                </a:solidFill>
              </a:rPr>
              <a:t>Christian </a:t>
            </a:r>
            <a:r>
              <a:rPr lang="it-IT" sz="2000" b="1" dirty="0" err="1">
                <a:solidFill>
                  <a:srgbClr val="C00000"/>
                </a:solidFill>
              </a:rPr>
              <a:t>Matthias</a:t>
            </a:r>
            <a:r>
              <a:rPr lang="it-IT" sz="2000" b="1" dirty="0">
                <a:solidFill>
                  <a:srgbClr val="C00000"/>
                </a:solidFill>
              </a:rPr>
              <a:t> Theodor </a:t>
            </a:r>
            <a:r>
              <a:rPr lang="it-IT" sz="2000" b="1" dirty="0" err="1" smtClean="0">
                <a:solidFill>
                  <a:srgbClr val="C00000"/>
                </a:solidFill>
              </a:rPr>
              <a:t>Mommsen</a:t>
            </a:r>
            <a:r>
              <a:rPr lang="it-IT" sz="2000" b="1" dirty="0" smtClean="0">
                <a:solidFill>
                  <a:srgbClr val="C00000"/>
                </a:solidFill>
              </a:rPr>
              <a:t> (1817-1903) </a:t>
            </a:r>
            <a:endParaRPr lang="it-IT" sz="2000" b="1" dirty="0">
              <a:solidFill>
                <a:srgbClr val="C00000"/>
              </a:solidFill>
            </a:endParaRPr>
          </a:p>
        </p:txBody>
      </p:sp>
      <p:sp>
        <p:nvSpPr>
          <p:cNvPr id="5" name="CasellaDiTesto 4"/>
          <p:cNvSpPr txBox="1"/>
          <p:nvPr/>
        </p:nvSpPr>
        <p:spPr>
          <a:xfrm>
            <a:off x="3786182" y="1500174"/>
            <a:ext cx="5143536" cy="3785652"/>
          </a:xfrm>
          <a:prstGeom prst="rect">
            <a:avLst/>
          </a:prstGeom>
          <a:noFill/>
        </p:spPr>
        <p:txBody>
          <a:bodyPr wrap="square" rtlCol="0">
            <a:spAutoFit/>
          </a:bodyPr>
          <a:lstStyle/>
          <a:p>
            <a:r>
              <a:rPr lang="en-US" sz="2000" dirty="0" err="1" smtClean="0"/>
              <a:t>Comparando</a:t>
            </a:r>
            <a:r>
              <a:rPr lang="en-US" sz="2000" dirty="0" smtClean="0"/>
              <a:t> le </a:t>
            </a:r>
            <a:r>
              <a:rPr lang="en-US" sz="2000" dirty="0" err="1" smtClean="0"/>
              <a:t>lingue</a:t>
            </a:r>
            <a:r>
              <a:rPr lang="en-US" sz="2000" dirty="0" smtClean="0"/>
              <a:t> </a:t>
            </a:r>
            <a:r>
              <a:rPr lang="en-US" sz="2000" dirty="0" err="1" smtClean="0"/>
              <a:t>indogermaniche</a:t>
            </a:r>
            <a:r>
              <a:rPr lang="en-US" sz="2000" dirty="0" smtClean="0"/>
              <a:t>, Mommsen </a:t>
            </a:r>
            <a:r>
              <a:rPr lang="en-US" sz="2000" dirty="0" err="1" smtClean="0"/>
              <a:t>osservava</a:t>
            </a:r>
            <a:r>
              <a:rPr lang="en-US" sz="2000" dirty="0" smtClean="0"/>
              <a:t> </a:t>
            </a:r>
            <a:r>
              <a:rPr lang="en-US" sz="2000" dirty="0" err="1" smtClean="0"/>
              <a:t>che</a:t>
            </a:r>
            <a:r>
              <a:rPr lang="en-US" sz="2000" dirty="0" smtClean="0"/>
              <a:t> al tempo in cui </a:t>
            </a:r>
            <a:r>
              <a:rPr lang="en-US" sz="2000" dirty="0" err="1" smtClean="0"/>
              <a:t>esse</a:t>
            </a:r>
            <a:r>
              <a:rPr lang="en-US" sz="2000" dirty="0" smtClean="0"/>
              <a:t> </a:t>
            </a:r>
            <a:r>
              <a:rPr lang="en-US" sz="2000" dirty="0" err="1" smtClean="0"/>
              <a:t>iniziarono</a:t>
            </a:r>
            <a:r>
              <a:rPr lang="en-US" sz="2000" dirty="0" smtClean="0"/>
              <a:t> a </a:t>
            </a:r>
            <a:r>
              <a:rPr lang="en-US" sz="2000" dirty="0" err="1" smtClean="0"/>
              <a:t>differenziarsi</a:t>
            </a:r>
            <a:r>
              <a:rPr lang="en-US" sz="2000" dirty="0" smtClean="0"/>
              <a:t> la </a:t>
            </a:r>
            <a:r>
              <a:rPr lang="en-US" sz="2000" dirty="0" err="1" smtClean="0"/>
              <a:t>terminologia</a:t>
            </a:r>
            <a:r>
              <a:rPr lang="en-US" sz="2000" dirty="0" smtClean="0"/>
              <a:t> </a:t>
            </a:r>
            <a:r>
              <a:rPr lang="en-US" sz="2000" dirty="0" err="1" smtClean="0"/>
              <a:t>legata</a:t>
            </a:r>
            <a:r>
              <a:rPr lang="en-US" sz="2000" dirty="0" smtClean="0"/>
              <a:t> </a:t>
            </a:r>
            <a:r>
              <a:rPr lang="en-US" sz="2000" dirty="0" err="1" smtClean="0"/>
              <a:t>all’agricoltura</a:t>
            </a:r>
            <a:r>
              <a:rPr lang="en-US" sz="2000" dirty="0" smtClean="0"/>
              <a:t> non </a:t>
            </a:r>
            <a:r>
              <a:rPr lang="en-US" sz="2000" dirty="0" err="1" smtClean="0"/>
              <a:t>si</a:t>
            </a:r>
            <a:r>
              <a:rPr lang="en-US" sz="2000" dirty="0" smtClean="0"/>
              <a:t> era </a:t>
            </a:r>
            <a:r>
              <a:rPr lang="en-US" sz="2000" dirty="0" err="1" smtClean="0"/>
              <a:t>ancora</a:t>
            </a:r>
            <a:r>
              <a:rPr lang="en-US" sz="2000" dirty="0" smtClean="0"/>
              <a:t> </a:t>
            </a:r>
            <a:r>
              <a:rPr lang="en-US" sz="2000" dirty="0" err="1" smtClean="0"/>
              <a:t>formata</a:t>
            </a:r>
            <a:r>
              <a:rPr lang="en-US" sz="2000" dirty="0" smtClean="0"/>
              <a:t>, </a:t>
            </a:r>
            <a:r>
              <a:rPr lang="en-US" sz="2000" dirty="0" err="1" smtClean="0"/>
              <a:t>mentre</a:t>
            </a:r>
            <a:r>
              <a:rPr lang="en-US" sz="2000" dirty="0" smtClean="0"/>
              <a:t> </a:t>
            </a:r>
            <a:r>
              <a:rPr lang="en-US" sz="2000" dirty="0" err="1" smtClean="0"/>
              <a:t>quella</a:t>
            </a:r>
            <a:r>
              <a:rPr lang="en-US" sz="2000" dirty="0" smtClean="0"/>
              <a:t> </a:t>
            </a:r>
            <a:r>
              <a:rPr lang="en-US" sz="2000" dirty="0" err="1" smtClean="0"/>
              <a:t>relativa</a:t>
            </a:r>
            <a:r>
              <a:rPr lang="en-US" sz="2000" dirty="0" smtClean="0"/>
              <a:t> </a:t>
            </a:r>
            <a:r>
              <a:rPr lang="en-US" sz="2000" dirty="0" err="1" smtClean="0"/>
              <a:t>alla</a:t>
            </a:r>
            <a:r>
              <a:rPr lang="en-US" sz="2000" dirty="0" smtClean="0"/>
              <a:t> </a:t>
            </a:r>
            <a:r>
              <a:rPr lang="en-US" sz="2000" dirty="0" err="1" smtClean="0"/>
              <a:t>pastorizia</a:t>
            </a:r>
            <a:r>
              <a:rPr lang="en-US" sz="2000" dirty="0" smtClean="0"/>
              <a:t>, </a:t>
            </a:r>
            <a:r>
              <a:rPr lang="en-US" sz="2000" dirty="0" err="1" smtClean="0"/>
              <a:t>alla</a:t>
            </a:r>
            <a:r>
              <a:rPr lang="en-US" sz="2000" dirty="0" smtClean="0"/>
              <a:t> </a:t>
            </a:r>
            <a:r>
              <a:rPr lang="en-US" sz="2000" dirty="0" err="1" smtClean="0"/>
              <a:t>nomenclatura</a:t>
            </a:r>
            <a:r>
              <a:rPr lang="en-US" sz="2000" dirty="0" smtClean="0"/>
              <a:t> </a:t>
            </a:r>
            <a:r>
              <a:rPr lang="en-US" sz="2000" dirty="0" err="1" smtClean="0"/>
              <a:t>degli</a:t>
            </a:r>
            <a:r>
              <a:rPr lang="en-US" sz="2000" dirty="0" smtClean="0"/>
              <a:t> </a:t>
            </a:r>
            <a:r>
              <a:rPr lang="en-US" sz="2000" dirty="0" err="1" smtClean="0"/>
              <a:t>astri</a:t>
            </a:r>
            <a:r>
              <a:rPr lang="en-US" sz="2000" dirty="0" smtClean="0"/>
              <a:t>, </a:t>
            </a:r>
            <a:r>
              <a:rPr lang="en-US" sz="2000" dirty="0" err="1" smtClean="0"/>
              <a:t>dei</a:t>
            </a:r>
            <a:r>
              <a:rPr lang="en-US" sz="2000" dirty="0" smtClean="0"/>
              <a:t> </a:t>
            </a:r>
            <a:r>
              <a:rPr lang="en-US" sz="2000" dirty="0" err="1" smtClean="0"/>
              <a:t>numeri</a:t>
            </a:r>
            <a:r>
              <a:rPr lang="en-US" sz="2000" dirty="0" smtClean="0"/>
              <a:t> e </a:t>
            </a:r>
            <a:r>
              <a:rPr lang="en-US" sz="2000" dirty="0" err="1" smtClean="0"/>
              <a:t>delle</a:t>
            </a:r>
            <a:r>
              <a:rPr lang="en-US" sz="2000" dirty="0" smtClean="0"/>
              <a:t> </a:t>
            </a:r>
            <a:r>
              <a:rPr lang="en-US" sz="2000" dirty="0" err="1" smtClean="0"/>
              <a:t>divinita</a:t>
            </a:r>
            <a:r>
              <a:rPr lang="en-US" sz="2000" dirty="0" smtClean="0"/>
              <a:t>’,  </a:t>
            </a:r>
            <a:r>
              <a:rPr lang="en-US" sz="2000" dirty="0" err="1" smtClean="0"/>
              <a:t>costituisce</a:t>
            </a:r>
            <a:r>
              <a:rPr lang="en-US" sz="2000" dirty="0" smtClean="0"/>
              <a:t> </a:t>
            </a:r>
            <a:r>
              <a:rPr lang="en-US" sz="2000" dirty="0" err="1" smtClean="0"/>
              <a:t>patrimonio</a:t>
            </a:r>
            <a:r>
              <a:rPr lang="en-US" sz="2000" dirty="0" smtClean="0"/>
              <a:t> </a:t>
            </a:r>
            <a:r>
              <a:rPr lang="en-US" sz="2000" dirty="0" err="1" smtClean="0"/>
              <a:t>comune</a:t>
            </a:r>
            <a:r>
              <a:rPr lang="en-US" sz="2000" dirty="0" smtClean="0"/>
              <a:t> </a:t>
            </a:r>
            <a:r>
              <a:rPr lang="en-US" sz="2000" dirty="0" err="1" smtClean="0"/>
              <a:t>di</a:t>
            </a:r>
            <a:r>
              <a:rPr lang="en-US" sz="2000" dirty="0" smtClean="0"/>
              <a:t> </a:t>
            </a:r>
            <a:r>
              <a:rPr lang="en-US" sz="2000" dirty="0" err="1" smtClean="0"/>
              <a:t>tutti</a:t>
            </a:r>
            <a:r>
              <a:rPr lang="en-US" sz="2000" dirty="0" smtClean="0"/>
              <a:t> </a:t>
            </a:r>
            <a:r>
              <a:rPr lang="en-US" sz="2000" dirty="0" err="1" smtClean="0"/>
              <a:t>gli</a:t>
            </a:r>
            <a:r>
              <a:rPr lang="en-US" sz="2000" dirty="0" smtClean="0"/>
              <a:t> </a:t>
            </a:r>
            <a:r>
              <a:rPr lang="en-US" sz="2000" dirty="0" err="1" smtClean="0"/>
              <a:t>diomi</a:t>
            </a:r>
            <a:r>
              <a:rPr lang="en-US" sz="2000" dirty="0" smtClean="0"/>
              <a:t> </a:t>
            </a:r>
            <a:r>
              <a:rPr lang="en-US" sz="2000" dirty="0" err="1" smtClean="0"/>
              <a:t>indoeuropei</a:t>
            </a:r>
            <a:r>
              <a:rPr lang="en-US" sz="2000" dirty="0" smtClean="0"/>
              <a:t>.</a:t>
            </a:r>
          </a:p>
          <a:p>
            <a:r>
              <a:rPr lang="en-US" sz="2000" dirty="0" err="1" smtClean="0"/>
              <a:t>Dunque</a:t>
            </a:r>
            <a:r>
              <a:rPr lang="en-US" sz="2000" dirty="0" smtClean="0"/>
              <a:t> </a:t>
            </a:r>
            <a:r>
              <a:rPr lang="en-US" sz="2000" dirty="0" err="1" smtClean="0"/>
              <a:t>Astronomia</a:t>
            </a:r>
            <a:r>
              <a:rPr lang="en-US" sz="2000" dirty="0" smtClean="0"/>
              <a:t>, </a:t>
            </a:r>
            <a:r>
              <a:rPr lang="en-US" sz="2000" dirty="0" err="1" smtClean="0"/>
              <a:t>Aritmetica</a:t>
            </a:r>
            <a:r>
              <a:rPr lang="en-US" sz="2000" dirty="0" smtClean="0"/>
              <a:t> e </a:t>
            </a:r>
            <a:r>
              <a:rPr lang="en-US" sz="2000" dirty="0" err="1" smtClean="0"/>
              <a:t>Religione</a:t>
            </a:r>
            <a:r>
              <a:rPr lang="en-US" sz="2000" dirty="0" smtClean="0"/>
              <a:t> </a:t>
            </a:r>
            <a:r>
              <a:rPr lang="en-US" sz="2000" dirty="0" err="1" smtClean="0"/>
              <a:t>precorrono</a:t>
            </a:r>
            <a:r>
              <a:rPr lang="en-US" sz="2000" dirty="0" smtClean="0"/>
              <a:t>  </a:t>
            </a:r>
            <a:r>
              <a:rPr lang="en-US" sz="2000" dirty="0" err="1" smtClean="0"/>
              <a:t>il</a:t>
            </a:r>
            <a:r>
              <a:rPr lang="en-US" sz="2000" dirty="0" smtClean="0"/>
              <a:t> primo </a:t>
            </a:r>
            <a:r>
              <a:rPr lang="en-US" sz="2000" dirty="0" err="1" smtClean="0"/>
              <a:t>formarsi</a:t>
            </a:r>
            <a:r>
              <a:rPr lang="en-US" sz="2000" dirty="0" smtClean="0"/>
              <a:t> </a:t>
            </a:r>
            <a:r>
              <a:rPr lang="en-US" sz="2000" dirty="0" err="1" smtClean="0"/>
              <a:t>delle</a:t>
            </a:r>
            <a:r>
              <a:rPr lang="en-US" sz="2000" dirty="0" smtClean="0"/>
              <a:t> </a:t>
            </a:r>
            <a:r>
              <a:rPr lang="en-US" sz="2000" dirty="0" err="1" smtClean="0"/>
              <a:t>civilta</a:t>
            </a:r>
            <a:r>
              <a:rPr lang="en-US" sz="2000" dirty="0" smtClean="0"/>
              <a:t>’ </a:t>
            </a:r>
            <a:r>
              <a:rPr lang="en-US" sz="2000" dirty="0" err="1" smtClean="0"/>
              <a:t>agricole</a:t>
            </a:r>
            <a:r>
              <a:rPr lang="en-US" sz="2000" dirty="0" smtClean="0"/>
              <a:t> .</a:t>
            </a:r>
            <a:endParaRPr lang="it-IT" sz="2000" dirty="0"/>
          </a:p>
        </p:txBody>
      </p:sp>
      <p:pic>
        <p:nvPicPr>
          <p:cNvPr id="8" name="FreDokl_it_audio260.wav">
            <a:hlinkClick r:id="" action="ppaction://media"/>
          </p:cNvPr>
          <p:cNvPicPr>
            <a:picLocks noRot="1" noChangeAspect="1"/>
          </p:cNvPicPr>
          <p:nvPr>
            <a:audioFile r:link="rId1"/>
          </p:nvPr>
        </p:nvPicPr>
        <p:blipFill>
          <a:blip r:embed="rId5" cstate="print"/>
          <a:stretch>
            <a:fillRect/>
          </a:stretch>
        </p:blipFill>
        <p:spPr>
          <a:xfrm>
            <a:off x="8670925" y="6384925"/>
            <a:ext cx="304800" cy="304800"/>
          </a:xfrm>
          <a:prstGeom prst="rect">
            <a:avLst/>
          </a:prstGeom>
        </p:spPr>
      </p:pic>
    </p:spTree>
  </p:cSld>
  <p:clrMapOvr>
    <a:masterClrMapping/>
  </p:clrMapOvr>
  <p:transition advTm="572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42852"/>
            <a:ext cx="8401080" cy="1143000"/>
          </a:xfrm>
        </p:spPr>
        <p:txBody>
          <a:bodyPr>
            <a:normAutofit/>
          </a:bodyPr>
          <a:lstStyle/>
          <a:p>
            <a:r>
              <a:rPr lang="en-US" dirty="0" err="1" smtClean="0"/>
              <a:t>Com’era</a:t>
            </a:r>
            <a:r>
              <a:rPr lang="en-US" dirty="0" smtClean="0"/>
              <a:t> </a:t>
            </a:r>
            <a:r>
              <a:rPr lang="en-US" dirty="0" err="1" smtClean="0"/>
              <a:t>il</a:t>
            </a:r>
            <a:r>
              <a:rPr lang="en-US" dirty="0" smtClean="0"/>
              <a:t> Cosmo </a:t>
            </a:r>
            <a:r>
              <a:rPr lang="en-US" dirty="0" err="1" smtClean="0"/>
              <a:t>degli</a:t>
            </a:r>
            <a:r>
              <a:rPr lang="en-US" dirty="0" smtClean="0"/>
              <a:t> </a:t>
            </a:r>
            <a:r>
              <a:rPr lang="en-US" dirty="0" err="1" smtClean="0"/>
              <a:t>Antichi</a:t>
            </a:r>
            <a:r>
              <a:rPr lang="en-US" dirty="0" smtClean="0"/>
              <a:t>?</a:t>
            </a:r>
            <a:endParaRPr lang="it-IT" dirty="0"/>
          </a:p>
        </p:txBody>
      </p:sp>
      <p:pic>
        <p:nvPicPr>
          <p:cNvPr id="4" name="Immagine 3" descr="tolomeo.jpg"/>
          <p:cNvPicPr>
            <a:picLocks noChangeAspect="1"/>
          </p:cNvPicPr>
          <p:nvPr/>
        </p:nvPicPr>
        <p:blipFill>
          <a:blip r:embed="rId3" cstate="print"/>
          <a:stretch>
            <a:fillRect/>
          </a:stretch>
        </p:blipFill>
        <p:spPr>
          <a:xfrm>
            <a:off x="7358082" y="1214421"/>
            <a:ext cx="1322631" cy="1606997"/>
          </a:xfrm>
          <a:prstGeom prst="rect">
            <a:avLst/>
          </a:prstGeom>
        </p:spPr>
      </p:pic>
      <p:pic>
        <p:nvPicPr>
          <p:cNvPr id="5" name="Immagine 4" descr="cosmo.jpg"/>
          <p:cNvPicPr>
            <a:picLocks noChangeAspect="1"/>
          </p:cNvPicPr>
          <p:nvPr/>
        </p:nvPicPr>
        <p:blipFill>
          <a:blip r:embed="rId4" cstate="print"/>
          <a:stretch>
            <a:fillRect/>
          </a:stretch>
        </p:blipFill>
        <p:spPr>
          <a:xfrm>
            <a:off x="142844" y="1142984"/>
            <a:ext cx="4284653" cy="4236402"/>
          </a:xfrm>
          <a:prstGeom prst="rect">
            <a:avLst/>
          </a:prstGeom>
        </p:spPr>
      </p:pic>
      <p:pic>
        <p:nvPicPr>
          <p:cNvPr id="6" name="Immagine 5" descr="dantecosmo.jpg"/>
          <p:cNvPicPr>
            <a:picLocks noChangeAspect="1"/>
          </p:cNvPicPr>
          <p:nvPr/>
        </p:nvPicPr>
        <p:blipFill>
          <a:blip r:embed="rId5" cstate="print"/>
          <a:stretch>
            <a:fillRect/>
          </a:stretch>
        </p:blipFill>
        <p:spPr>
          <a:xfrm>
            <a:off x="4714876" y="3357562"/>
            <a:ext cx="4095747" cy="3071810"/>
          </a:xfrm>
          <a:prstGeom prst="rect">
            <a:avLst/>
          </a:prstGeom>
        </p:spPr>
      </p:pic>
      <p:pic>
        <p:nvPicPr>
          <p:cNvPr id="7" name="Immagine 6" descr="aristotele.jpg"/>
          <p:cNvPicPr>
            <a:picLocks noChangeAspect="1"/>
          </p:cNvPicPr>
          <p:nvPr/>
        </p:nvPicPr>
        <p:blipFill>
          <a:blip r:embed="rId6" cstate="print"/>
          <a:stretch>
            <a:fillRect/>
          </a:stretch>
        </p:blipFill>
        <p:spPr>
          <a:xfrm>
            <a:off x="4572000" y="1214422"/>
            <a:ext cx="2500330" cy="1660220"/>
          </a:xfrm>
          <a:prstGeom prst="rect">
            <a:avLst/>
          </a:prstGeom>
        </p:spPr>
      </p:pic>
      <p:sp>
        <p:nvSpPr>
          <p:cNvPr id="8" name="CasellaDiTesto 7"/>
          <p:cNvSpPr txBox="1"/>
          <p:nvPr/>
        </p:nvSpPr>
        <p:spPr>
          <a:xfrm>
            <a:off x="4786314" y="2857496"/>
            <a:ext cx="2000264" cy="369332"/>
          </a:xfrm>
          <a:prstGeom prst="rect">
            <a:avLst/>
          </a:prstGeom>
          <a:noFill/>
        </p:spPr>
        <p:txBody>
          <a:bodyPr wrap="square" rtlCol="0">
            <a:spAutoFit/>
          </a:bodyPr>
          <a:lstStyle/>
          <a:p>
            <a:pPr algn="ctr"/>
            <a:r>
              <a:rPr lang="it-IT" b="1" dirty="0" smtClean="0"/>
              <a:t>Aristotele</a:t>
            </a:r>
            <a:endParaRPr lang="it-IT" b="1" dirty="0"/>
          </a:p>
        </p:txBody>
      </p:sp>
      <p:sp>
        <p:nvSpPr>
          <p:cNvPr id="9" name="CasellaDiTesto 8"/>
          <p:cNvSpPr txBox="1"/>
          <p:nvPr/>
        </p:nvSpPr>
        <p:spPr>
          <a:xfrm>
            <a:off x="7500958" y="2857496"/>
            <a:ext cx="1120820" cy="369332"/>
          </a:xfrm>
          <a:prstGeom prst="rect">
            <a:avLst/>
          </a:prstGeom>
          <a:noFill/>
        </p:spPr>
        <p:txBody>
          <a:bodyPr wrap="none" rtlCol="0">
            <a:spAutoFit/>
          </a:bodyPr>
          <a:lstStyle/>
          <a:p>
            <a:r>
              <a:rPr lang="it-IT" b="1" dirty="0" smtClean="0"/>
              <a:t>Tolomeo</a:t>
            </a:r>
            <a:endParaRPr lang="it-IT" b="1" dirty="0"/>
          </a:p>
        </p:txBody>
      </p:sp>
      <p:sp>
        <p:nvSpPr>
          <p:cNvPr id="10" name="CasellaDiTesto 9"/>
          <p:cNvSpPr txBox="1"/>
          <p:nvPr/>
        </p:nvSpPr>
        <p:spPr>
          <a:xfrm>
            <a:off x="6000760" y="6488668"/>
            <a:ext cx="1857388" cy="369332"/>
          </a:xfrm>
          <a:prstGeom prst="rect">
            <a:avLst/>
          </a:prstGeom>
          <a:noFill/>
        </p:spPr>
        <p:txBody>
          <a:bodyPr wrap="square" rtlCol="0">
            <a:spAutoFit/>
          </a:bodyPr>
          <a:lstStyle/>
          <a:p>
            <a:pPr algn="ctr"/>
            <a:r>
              <a:rPr lang="it-IT" b="1" dirty="0" smtClean="0"/>
              <a:t>Dante</a:t>
            </a:r>
            <a:endParaRPr lang="it-IT" b="1" dirty="0"/>
          </a:p>
        </p:txBody>
      </p:sp>
      <p:sp>
        <p:nvSpPr>
          <p:cNvPr id="11" name="CasellaDiTesto 10"/>
          <p:cNvSpPr txBox="1"/>
          <p:nvPr/>
        </p:nvSpPr>
        <p:spPr>
          <a:xfrm>
            <a:off x="214282" y="5380672"/>
            <a:ext cx="4214842" cy="1323439"/>
          </a:xfrm>
          <a:prstGeom prst="rect">
            <a:avLst/>
          </a:prstGeom>
          <a:noFill/>
        </p:spPr>
        <p:txBody>
          <a:bodyPr wrap="square" rtlCol="0">
            <a:spAutoFit/>
          </a:bodyPr>
          <a:lstStyle/>
          <a:p>
            <a:r>
              <a:rPr lang="it-IT" sz="1600" b="1" dirty="0" smtClean="0">
                <a:solidFill>
                  <a:srgbClr val="C00000"/>
                </a:solidFill>
              </a:rPr>
              <a:t>Il Cosmo di</a:t>
            </a:r>
            <a:r>
              <a:rPr lang="it-IT" sz="1600" b="1" dirty="0" smtClean="0">
                <a:solidFill>
                  <a:srgbClr val="FFC000"/>
                </a:solidFill>
              </a:rPr>
              <a:t> </a:t>
            </a:r>
            <a:r>
              <a:rPr lang="it-IT" sz="1600" b="1" dirty="0" err="1" smtClean="0"/>
              <a:t>Artistotele</a:t>
            </a:r>
            <a:r>
              <a:rPr lang="it-IT" sz="1600" b="1" dirty="0" smtClean="0"/>
              <a:t>, Tolomeo </a:t>
            </a:r>
            <a:r>
              <a:rPr lang="it-IT" sz="1600" b="1" dirty="0" smtClean="0">
                <a:solidFill>
                  <a:srgbClr val="C00000"/>
                </a:solidFill>
              </a:rPr>
              <a:t>e, poi, </a:t>
            </a:r>
            <a:r>
              <a:rPr lang="it-IT" sz="1600" b="1" dirty="0" smtClean="0"/>
              <a:t>Dante</a:t>
            </a:r>
            <a:r>
              <a:rPr lang="it-IT" sz="1600" b="1" dirty="0" smtClean="0">
                <a:solidFill>
                  <a:srgbClr val="FFC000"/>
                </a:solidFill>
              </a:rPr>
              <a:t> </a:t>
            </a:r>
            <a:r>
              <a:rPr lang="it-IT" sz="1600" b="1" dirty="0" smtClean="0">
                <a:solidFill>
                  <a:srgbClr val="C00000"/>
                </a:solidFill>
              </a:rPr>
              <a:t>era</a:t>
            </a:r>
            <a:r>
              <a:rPr lang="it-IT" sz="1600" b="1" dirty="0" smtClean="0">
                <a:solidFill>
                  <a:srgbClr val="FFC000"/>
                </a:solidFill>
              </a:rPr>
              <a:t> </a:t>
            </a:r>
            <a:r>
              <a:rPr lang="it-IT" sz="1600" b="1" i="1" u="sng" dirty="0" smtClean="0"/>
              <a:t>statico e piccolo</a:t>
            </a:r>
            <a:r>
              <a:rPr lang="it-IT" sz="1600" b="1" dirty="0" smtClean="0">
                <a:solidFill>
                  <a:srgbClr val="FFC000"/>
                </a:solidFill>
              </a:rPr>
              <a:t>. </a:t>
            </a:r>
            <a:r>
              <a:rPr lang="it-IT" sz="1600" b="1" dirty="0" smtClean="0">
                <a:solidFill>
                  <a:srgbClr val="C00000"/>
                </a:solidFill>
              </a:rPr>
              <a:t>Sostanzialmente coincideva con il </a:t>
            </a:r>
            <a:r>
              <a:rPr lang="it-IT" sz="1600" b="1" i="1" u="sng" dirty="0" smtClean="0"/>
              <a:t>sistema solare</a:t>
            </a:r>
            <a:r>
              <a:rPr lang="it-IT" sz="1600" b="1" dirty="0" smtClean="0">
                <a:solidFill>
                  <a:srgbClr val="FFC000"/>
                </a:solidFill>
              </a:rPr>
              <a:t>, </a:t>
            </a:r>
            <a:r>
              <a:rPr lang="it-IT" sz="1600" b="1" dirty="0" smtClean="0">
                <a:solidFill>
                  <a:srgbClr val="C00000"/>
                </a:solidFill>
              </a:rPr>
              <a:t>circondato dalla </a:t>
            </a:r>
            <a:r>
              <a:rPr lang="it-IT" sz="1600" b="1" i="1" u="sng" dirty="0" smtClean="0"/>
              <a:t>sfera delle stelle fisse</a:t>
            </a:r>
            <a:endParaRPr lang="it-IT" sz="1600" b="1" i="1" u="sng" dirty="0"/>
          </a:p>
        </p:txBody>
      </p:sp>
    </p:spTree>
  </p:cSld>
  <p:clrMapOvr>
    <a:masterClrMapping/>
  </p:clrMapOvr>
  <p:transition advTm="7832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r"/>
            <a:r>
              <a:rPr lang="it-IT" dirty="0" smtClean="0"/>
              <a:t>I pianeti si </a:t>
            </a:r>
            <a:r>
              <a:rPr lang="it-IT" dirty="0" err="1" smtClean="0"/>
              <a:t>muovono……</a:t>
            </a:r>
            <a:r>
              <a:rPr lang="it-IT" dirty="0" smtClean="0"/>
              <a:t>, le stelle invece sono fisse.</a:t>
            </a:r>
            <a:endParaRPr lang="it-IT" dirty="0"/>
          </a:p>
        </p:txBody>
      </p:sp>
      <p:pic>
        <p:nvPicPr>
          <p:cNvPr id="3" name="Immagine 2" descr="01_marte_tolo.jpg"/>
          <p:cNvPicPr>
            <a:picLocks noChangeAspect="1"/>
          </p:cNvPicPr>
          <p:nvPr/>
        </p:nvPicPr>
        <p:blipFill>
          <a:blip r:embed="rId3" cstate="print"/>
          <a:stretch>
            <a:fillRect/>
          </a:stretch>
        </p:blipFill>
        <p:spPr>
          <a:xfrm>
            <a:off x="155149" y="1285860"/>
            <a:ext cx="3488157" cy="3426497"/>
          </a:xfrm>
          <a:prstGeom prst="rect">
            <a:avLst/>
          </a:prstGeom>
        </p:spPr>
      </p:pic>
      <p:sp>
        <p:nvSpPr>
          <p:cNvPr id="4" name="CasellaDiTesto 3"/>
          <p:cNvSpPr txBox="1"/>
          <p:nvPr/>
        </p:nvSpPr>
        <p:spPr>
          <a:xfrm>
            <a:off x="214282" y="4929198"/>
            <a:ext cx="3286148" cy="923330"/>
          </a:xfrm>
          <a:prstGeom prst="rect">
            <a:avLst/>
          </a:prstGeom>
          <a:noFill/>
        </p:spPr>
        <p:txBody>
          <a:bodyPr wrap="square" rtlCol="0">
            <a:spAutoFit/>
          </a:bodyPr>
          <a:lstStyle/>
          <a:p>
            <a:r>
              <a:rPr lang="it-IT" dirty="0" smtClean="0"/>
              <a:t>Descrizione Tolemaica del moto di Marte rispetto alla Terra.</a:t>
            </a:r>
            <a:endParaRPr lang="it-IT" dirty="0"/>
          </a:p>
        </p:txBody>
      </p:sp>
      <p:sp>
        <p:nvSpPr>
          <p:cNvPr id="5" name="CasellaDiTesto 4"/>
          <p:cNvSpPr txBox="1"/>
          <p:nvPr/>
        </p:nvSpPr>
        <p:spPr>
          <a:xfrm>
            <a:off x="4143372" y="1857364"/>
            <a:ext cx="4714908" cy="2554545"/>
          </a:xfrm>
          <a:prstGeom prst="rect">
            <a:avLst/>
          </a:prstGeom>
          <a:noFill/>
        </p:spPr>
        <p:txBody>
          <a:bodyPr wrap="square" rtlCol="0">
            <a:spAutoFit/>
          </a:bodyPr>
          <a:lstStyle/>
          <a:p>
            <a:r>
              <a:rPr lang="it-IT" sz="2000" dirty="0" smtClean="0"/>
              <a:t>E</a:t>
            </a:r>
            <a:r>
              <a:rPr lang="en-US" sz="2000" dirty="0" smtClean="0"/>
              <a:t>’ </a:t>
            </a:r>
            <a:r>
              <a:rPr lang="en-US" sz="2000" dirty="0" err="1" smtClean="0"/>
              <a:t>una</a:t>
            </a:r>
            <a:r>
              <a:rPr lang="en-US" sz="2000" dirty="0" smtClean="0"/>
              <a:t> </a:t>
            </a:r>
            <a:r>
              <a:rPr lang="en-US" sz="2000" dirty="0" err="1" smtClean="0"/>
              <a:t>constatazione</a:t>
            </a:r>
            <a:r>
              <a:rPr lang="en-US" sz="2000" dirty="0" smtClean="0"/>
              <a:t> </a:t>
            </a:r>
            <a:r>
              <a:rPr lang="en-US" sz="2000" dirty="0" err="1" smtClean="0"/>
              <a:t>di</a:t>
            </a:r>
            <a:r>
              <a:rPr lang="en-US" sz="2000" dirty="0" smtClean="0"/>
              <a:t> </a:t>
            </a:r>
            <a:r>
              <a:rPr lang="en-US" sz="2000" dirty="0" err="1" smtClean="0"/>
              <a:t>fatto</a:t>
            </a:r>
            <a:r>
              <a:rPr lang="en-US" sz="2000" dirty="0" smtClean="0"/>
              <a:t> e sui </a:t>
            </a:r>
            <a:r>
              <a:rPr lang="en-US" sz="2000" dirty="0" err="1" smtClean="0"/>
              <a:t>fatti</a:t>
            </a:r>
            <a:r>
              <a:rPr lang="en-US" sz="2000" dirty="0" smtClean="0"/>
              <a:t> </a:t>
            </a:r>
            <a:r>
              <a:rPr lang="en-US" sz="2000" dirty="0" err="1" smtClean="0"/>
              <a:t>si</a:t>
            </a:r>
            <a:r>
              <a:rPr lang="en-US" sz="2000" dirty="0" smtClean="0"/>
              <a:t> </a:t>
            </a:r>
            <a:r>
              <a:rPr lang="en-US" sz="2000" dirty="0" err="1" smtClean="0"/>
              <a:t>costruisce</a:t>
            </a:r>
            <a:r>
              <a:rPr lang="en-US" sz="2000" dirty="0" smtClean="0"/>
              <a:t> la </a:t>
            </a:r>
            <a:r>
              <a:rPr lang="en-US" sz="2000" dirty="0" err="1" smtClean="0"/>
              <a:t>Scienza</a:t>
            </a:r>
            <a:r>
              <a:rPr lang="en-US" sz="2000" dirty="0" smtClean="0"/>
              <a:t>. </a:t>
            </a:r>
          </a:p>
          <a:p>
            <a:r>
              <a:rPr lang="en-US" sz="2000" dirty="0" err="1" smtClean="0"/>
              <a:t>Questo</a:t>
            </a:r>
            <a:r>
              <a:rPr lang="en-US" sz="2000" dirty="0" smtClean="0"/>
              <a:t> era </a:t>
            </a:r>
            <a:r>
              <a:rPr lang="en-US" sz="2000" dirty="0" err="1" smtClean="0"/>
              <a:t>vero</a:t>
            </a:r>
            <a:r>
              <a:rPr lang="en-US" sz="2000" dirty="0" smtClean="0"/>
              <a:t> </a:t>
            </a:r>
            <a:r>
              <a:rPr lang="en-US" sz="2000" dirty="0" err="1" smtClean="0"/>
              <a:t>nell’epoca</a:t>
            </a:r>
            <a:r>
              <a:rPr lang="en-US" sz="2000" dirty="0" smtClean="0"/>
              <a:t> </a:t>
            </a:r>
            <a:r>
              <a:rPr lang="en-US" sz="2000" dirty="0" err="1" smtClean="0"/>
              <a:t>d’oro</a:t>
            </a:r>
            <a:r>
              <a:rPr lang="en-US" sz="2000" dirty="0" smtClean="0"/>
              <a:t> </a:t>
            </a:r>
            <a:r>
              <a:rPr lang="en-US" sz="2000" dirty="0" err="1" smtClean="0"/>
              <a:t>della</a:t>
            </a:r>
            <a:r>
              <a:rPr lang="en-US" sz="2000" dirty="0" smtClean="0"/>
              <a:t> </a:t>
            </a:r>
            <a:r>
              <a:rPr lang="en-US" sz="2000" dirty="0" err="1" smtClean="0"/>
              <a:t>scienza</a:t>
            </a:r>
            <a:r>
              <a:rPr lang="en-US" sz="2000" dirty="0" smtClean="0"/>
              <a:t> </a:t>
            </a:r>
            <a:r>
              <a:rPr lang="en-US" sz="2000" dirty="0" err="1" smtClean="0"/>
              <a:t>ellenistica</a:t>
            </a:r>
            <a:r>
              <a:rPr lang="en-US" sz="2000" dirty="0" smtClean="0"/>
              <a:t>, come lo e’ </a:t>
            </a:r>
            <a:r>
              <a:rPr lang="en-US" sz="2000" dirty="0" err="1" smtClean="0"/>
              <a:t>nella</a:t>
            </a:r>
            <a:r>
              <a:rPr lang="en-US" sz="2000" dirty="0" smtClean="0"/>
              <a:t> </a:t>
            </a:r>
            <a:r>
              <a:rPr lang="en-US" sz="2000" dirty="0" err="1" smtClean="0"/>
              <a:t>scienza</a:t>
            </a:r>
            <a:r>
              <a:rPr lang="en-US" sz="2000" dirty="0" smtClean="0"/>
              <a:t> </a:t>
            </a:r>
            <a:r>
              <a:rPr lang="en-US" sz="2000" dirty="0" err="1" smtClean="0"/>
              <a:t>moderna</a:t>
            </a:r>
            <a:r>
              <a:rPr lang="en-US" sz="2000" dirty="0" smtClean="0"/>
              <a:t>.</a:t>
            </a:r>
          </a:p>
          <a:p>
            <a:r>
              <a:rPr lang="en-US" sz="2000" dirty="0" smtClean="0"/>
              <a:t>La </a:t>
            </a:r>
            <a:r>
              <a:rPr lang="en-US" sz="2000" dirty="0" err="1" smtClean="0"/>
              <a:t>scienza</a:t>
            </a:r>
            <a:r>
              <a:rPr lang="en-US" sz="2000" dirty="0" smtClean="0"/>
              <a:t> </a:t>
            </a:r>
            <a:r>
              <a:rPr lang="en-US" sz="2000" dirty="0" err="1" smtClean="0"/>
              <a:t>deve</a:t>
            </a:r>
            <a:r>
              <a:rPr lang="en-US" sz="2000" dirty="0" smtClean="0"/>
              <a:t> </a:t>
            </a:r>
            <a:r>
              <a:rPr lang="en-US" sz="2000" dirty="0" err="1" smtClean="0"/>
              <a:t>spiegare</a:t>
            </a:r>
            <a:r>
              <a:rPr lang="en-US" sz="2000" dirty="0" smtClean="0"/>
              <a:t> </a:t>
            </a:r>
            <a:r>
              <a:rPr lang="en-US" sz="2000" dirty="0" err="1" smtClean="0"/>
              <a:t>i</a:t>
            </a:r>
            <a:r>
              <a:rPr lang="en-US" sz="2000" dirty="0" smtClean="0"/>
              <a:t> </a:t>
            </a:r>
            <a:r>
              <a:rPr lang="en-US" sz="2000" dirty="0" err="1" smtClean="0"/>
              <a:t>fenomeni</a:t>
            </a:r>
            <a:r>
              <a:rPr lang="en-US" sz="2000" dirty="0" smtClean="0"/>
              <a:t> o, come </a:t>
            </a:r>
            <a:r>
              <a:rPr lang="en-US" sz="2000" dirty="0" err="1" smtClean="0"/>
              <a:t>si</a:t>
            </a:r>
            <a:r>
              <a:rPr lang="en-US" sz="2000" dirty="0" smtClean="0"/>
              <a:t> </a:t>
            </a:r>
            <a:r>
              <a:rPr lang="en-US" sz="2000" dirty="0" err="1" smtClean="0"/>
              <a:t>diceva</a:t>
            </a:r>
            <a:r>
              <a:rPr lang="en-US" sz="2000" dirty="0" smtClean="0"/>
              <a:t> </a:t>
            </a:r>
            <a:r>
              <a:rPr lang="en-US" sz="2000" dirty="0" err="1" smtClean="0"/>
              <a:t>allora</a:t>
            </a:r>
            <a:r>
              <a:rPr lang="en-US" sz="2000" dirty="0" smtClean="0"/>
              <a:t>, </a:t>
            </a:r>
            <a:r>
              <a:rPr lang="en-US" sz="2000" dirty="0" err="1" smtClean="0"/>
              <a:t>salvare</a:t>
            </a:r>
            <a:r>
              <a:rPr lang="en-US" sz="2000" dirty="0" smtClean="0"/>
              <a:t> le </a:t>
            </a:r>
            <a:r>
              <a:rPr lang="en-US" sz="2000" dirty="0" err="1" smtClean="0"/>
              <a:t>apparenze</a:t>
            </a:r>
            <a:r>
              <a:rPr lang="en-US" sz="2000" dirty="0" smtClean="0"/>
              <a:t> (= </a:t>
            </a:r>
            <a:r>
              <a:rPr lang="en-US" sz="2000" dirty="0" err="1" smtClean="0"/>
              <a:t>fenomeni</a:t>
            </a:r>
            <a:r>
              <a:rPr lang="en-US" sz="2000" dirty="0" smtClean="0"/>
              <a:t>)</a:t>
            </a:r>
            <a:endParaRPr lang="it-IT" sz="2000" dirty="0"/>
          </a:p>
        </p:txBody>
      </p:sp>
      <p:sp>
        <p:nvSpPr>
          <p:cNvPr id="6" name="CasellaDiTesto 5"/>
          <p:cNvSpPr txBox="1"/>
          <p:nvPr/>
        </p:nvSpPr>
        <p:spPr>
          <a:xfrm>
            <a:off x="4286248" y="5072074"/>
            <a:ext cx="4500594" cy="1323439"/>
          </a:xfrm>
          <a:prstGeom prst="rect">
            <a:avLst/>
          </a:prstGeom>
          <a:noFill/>
        </p:spPr>
        <p:txBody>
          <a:bodyPr wrap="square" rtlCol="0">
            <a:spAutoFit/>
          </a:bodyPr>
          <a:lstStyle/>
          <a:p>
            <a:r>
              <a:rPr lang="en-US" sz="2000" b="1" i="1" dirty="0" smtClean="0">
                <a:solidFill>
                  <a:srgbClr val="C00000"/>
                </a:solidFill>
              </a:rPr>
              <a:t>OGGI </a:t>
            </a:r>
            <a:r>
              <a:rPr lang="en-US" sz="2000" b="1" i="1" dirty="0" err="1" smtClean="0">
                <a:solidFill>
                  <a:srgbClr val="C00000"/>
                </a:solidFill>
              </a:rPr>
              <a:t>noi</a:t>
            </a:r>
            <a:r>
              <a:rPr lang="en-US" sz="2000" b="1" i="1" dirty="0" smtClean="0">
                <a:solidFill>
                  <a:srgbClr val="C00000"/>
                </a:solidFill>
              </a:rPr>
              <a:t> </a:t>
            </a:r>
            <a:r>
              <a:rPr lang="en-US" sz="2000" b="1" i="1" dirty="0" err="1" smtClean="0">
                <a:solidFill>
                  <a:srgbClr val="C00000"/>
                </a:solidFill>
              </a:rPr>
              <a:t>abbiamo</a:t>
            </a:r>
            <a:r>
              <a:rPr lang="en-US" sz="2000" b="1" i="1" dirty="0" smtClean="0">
                <a:solidFill>
                  <a:srgbClr val="C00000"/>
                </a:solidFill>
              </a:rPr>
              <a:t> </a:t>
            </a:r>
            <a:r>
              <a:rPr lang="en-US" sz="2000" b="1" i="1" dirty="0" err="1" smtClean="0">
                <a:solidFill>
                  <a:srgbClr val="C00000"/>
                </a:solidFill>
              </a:rPr>
              <a:t>un’altra</a:t>
            </a:r>
            <a:r>
              <a:rPr lang="en-US" sz="2000" b="1" i="1" dirty="0" smtClean="0">
                <a:solidFill>
                  <a:srgbClr val="C00000"/>
                </a:solidFill>
              </a:rPr>
              <a:t> </a:t>
            </a:r>
            <a:r>
              <a:rPr lang="en-US" sz="2000" b="1" i="1" dirty="0" err="1" smtClean="0">
                <a:solidFill>
                  <a:srgbClr val="C00000"/>
                </a:solidFill>
              </a:rPr>
              <a:t>spiegazione</a:t>
            </a:r>
            <a:r>
              <a:rPr lang="en-US" sz="2000" b="1" i="1" dirty="0" smtClean="0">
                <a:solidFill>
                  <a:srgbClr val="C00000"/>
                </a:solidFill>
              </a:rPr>
              <a:t> del </a:t>
            </a:r>
            <a:r>
              <a:rPr lang="en-US" sz="2000" b="1" i="1" dirty="0" err="1" smtClean="0">
                <a:solidFill>
                  <a:srgbClr val="C00000"/>
                </a:solidFill>
              </a:rPr>
              <a:t>fatto</a:t>
            </a:r>
            <a:r>
              <a:rPr lang="en-US" sz="2000" b="1" i="1" dirty="0" smtClean="0">
                <a:solidFill>
                  <a:srgbClr val="C00000"/>
                </a:solidFill>
              </a:rPr>
              <a:t> </a:t>
            </a:r>
            <a:r>
              <a:rPr lang="en-US" sz="2000" b="1" i="1" dirty="0" err="1" smtClean="0">
                <a:solidFill>
                  <a:srgbClr val="C00000"/>
                </a:solidFill>
              </a:rPr>
              <a:t>che</a:t>
            </a:r>
            <a:r>
              <a:rPr lang="en-US" sz="2000" b="1" i="1" dirty="0" smtClean="0">
                <a:solidFill>
                  <a:srgbClr val="C00000"/>
                </a:solidFill>
              </a:rPr>
              <a:t> le </a:t>
            </a:r>
            <a:r>
              <a:rPr lang="en-US" sz="2000" b="1" i="1" dirty="0" err="1" smtClean="0">
                <a:solidFill>
                  <a:srgbClr val="C00000"/>
                </a:solidFill>
              </a:rPr>
              <a:t>stelle</a:t>
            </a:r>
            <a:r>
              <a:rPr lang="en-US" sz="2000" b="1" i="1" dirty="0" smtClean="0">
                <a:solidFill>
                  <a:srgbClr val="C00000"/>
                </a:solidFill>
              </a:rPr>
              <a:t> </a:t>
            </a:r>
            <a:r>
              <a:rPr lang="en-US" sz="2000" b="1" i="1" dirty="0" err="1" smtClean="0">
                <a:solidFill>
                  <a:srgbClr val="C00000"/>
                </a:solidFill>
              </a:rPr>
              <a:t>sono</a:t>
            </a:r>
            <a:r>
              <a:rPr lang="en-US" sz="2000" b="1" i="1" dirty="0" smtClean="0">
                <a:solidFill>
                  <a:srgbClr val="C00000"/>
                </a:solidFill>
              </a:rPr>
              <a:t> </a:t>
            </a:r>
            <a:r>
              <a:rPr lang="en-US" sz="2000" b="1" i="1" dirty="0" err="1" smtClean="0">
                <a:solidFill>
                  <a:srgbClr val="C00000"/>
                </a:solidFill>
              </a:rPr>
              <a:t>fisse</a:t>
            </a:r>
            <a:r>
              <a:rPr lang="en-US" sz="2000" b="1" i="1" dirty="0" smtClean="0">
                <a:solidFill>
                  <a:srgbClr val="C00000"/>
                </a:solidFill>
              </a:rPr>
              <a:t>….</a:t>
            </a:r>
            <a:r>
              <a:rPr lang="en-US" sz="2000" b="1" i="1" dirty="0" err="1" smtClean="0">
                <a:solidFill>
                  <a:srgbClr val="C00000"/>
                </a:solidFill>
              </a:rPr>
              <a:t>Sembrano</a:t>
            </a:r>
            <a:r>
              <a:rPr lang="en-US" sz="2000" b="1" i="1" dirty="0" smtClean="0">
                <a:solidFill>
                  <a:srgbClr val="C00000"/>
                </a:solidFill>
              </a:rPr>
              <a:t> </a:t>
            </a:r>
            <a:r>
              <a:rPr lang="en-US" sz="2000" b="1" i="1" dirty="0" err="1" smtClean="0">
                <a:solidFill>
                  <a:srgbClr val="C00000"/>
                </a:solidFill>
              </a:rPr>
              <a:t>fisse</a:t>
            </a:r>
            <a:r>
              <a:rPr lang="en-US" sz="2000" b="1" i="1" dirty="0" smtClean="0">
                <a:solidFill>
                  <a:srgbClr val="C00000"/>
                </a:solidFill>
              </a:rPr>
              <a:t> solo perch</a:t>
            </a:r>
            <a:r>
              <a:rPr lang="it-IT" sz="2000" b="1" i="1" dirty="0" smtClean="0">
                <a:solidFill>
                  <a:srgbClr val="C00000"/>
                </a:solidFill>
              </a:rPr>
              <a:t>é sono enormemente lontane</a:t>
            </a:r>
            <a:r>
              <a:rPr lang="it-IT" sz="2000" b="1" i="1" dirty="0" smtClean="0">
                <a:solidFill>
                  <a:srgbClr val="FFFF00"/>
                </a:solidFill>
              </a:rPr>
              <a:t>.</a:t>
            </a:r>
            <a:endParaRPr lang="it-IT" sz="2000" b="1" i="1" dirty="0">
              <a:solidFill>
                <a:srgbClr val="FFFF00"/>
              </a:solidFill>
            </a:endParaRPr>
          </a:p>
        </p:txBody>
      </p:sp>
    </p:spTree>
  </p:cSld>
  <p:clrMapOvr>
    <a:masterClrMapping/>
  </p:clrMapOvr>
  <p:transition advTm="7461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dirty="0" smtClean="0"/>
              <a:t>Il Parallasse e </a:t>
            </a:r>
            <a:r>
              <a:rPr lang="it-IT" dirty="0" err="1" smtClean="0"/>
              <a:t>Bessel</a:t>
            </a:r>
            <a:endParaRPr lang="it-IT" dirty="0"/>
          </a:p>
        </p:txBody>
      </p:sp>
      <p:pic>
        <p:nvPicPr>
          <p:cNvPr id="3" name="Immagine 2" descr="parallasse.jpg"/>
          <p:cNvPicPr>
            <a:picLocks noChangeAspect="1"/>
          </p:cNvPicPr>
          <p:nvPr/>
        </p:nvPicPr>
        <p:blipFill>
          <a:blip r:embed="rId5" cstate="print"/>
          <a:stretch>
            <a:fillRect/>
          </a:stretch>
        </p:blipFill>
        <p:spPr>
          <a:xfrm>
            <a:off x="4929190" y="4643446"/>
            <a:ext cx="3394127" cy="1990610"/>
          </a:xfrm>
          <a:prstGeom prst="rect">
            <a:avLst/>
          </a:prstGeom>
        </p:spPr>
      </p:pic>
      <p:pic>
        <p:nvPicPr>
          <p:cNvPr id="5" name="Immagine 4" descr="61-cygni.jpg"/>
          <p:cNvPicPr>
            <a:picLocks noChangeAspect="1"/>
          </p:cNvPicPr>
          <p:nvPr/>
        </p:nvPicPr>
        <p:blipFill>
          <a:blip r:embed="rId6" cstate="print"/>
          <a:stretch>
            <a:fillRect/>
          </a:stretch>
        </p:blipFill>
        <p:spPr>
          <a:xfrm>
            <a:off x="6286512" y="428604"/>
            <a:ext cx="2643206" cy="2643206"/>
          </a:xfrm>
          <a:prstGeom prst="rect">
            <a:avLst/>
          </a:prstGeom>
        </p:spPr>
      </p:pic>
      <p:pic>
        <p:nvPicPr>
          <p:cNvPr id="1026" name="Picture 2" descr="F:\Friedrich_Wilhelm_Bessel_(1839_painting).jpg"/>
          <p:cNvPicPr>
            <a:picLocks noChangeAspect="1" noChangeArrowheads="1"/>
          </p:cNvPicPr>
          <p:nvPr/>
        </p:nvPicPr>
        <p:blipFill>
          <a:blip r:embed="rId7" cstate="print"/>
          <a:srcRect/>
          <a:stretch>
            <a:fillRect/>
          </a:stretch>
        </p:blipFill>
        <p:spPr bwMode="auto">
          <a:xfrm>
            <a:off x="214283" y="1214422"/>
            <a:ext cx="1643073" cy="1996965"/>
          </a:xfrm>
          <a:prstGeom prst="rect">
            <a:avLst/>
          </a:prstGeom>
          <a:noFill/>
        </p:spPr>
      </p:pic>
      <p:sp>
        <p:nvSpPr>
          <p:cNvPr id="7" name="CasellaDiTesto 6"/>
          <p:cNvSpPr txBox="1"/>
          <p:nvPr/>
        </p:nvSpPr>
        <p:spPr>
          <a:xfrm>
            <a:off x="1857356" y="1428736"/>
            <a:ext cx="4429156" cy="1754326"/>
          </a:xfrm>
          <a:prstGeom prst="rect">
            <a:avLst/>
          </a:prstGeom>
          <a:noFill/>
        </p:spPr>
        <p:txBody>
          <a:bodyPr wrap="square" rtlCol="0">
            <a:spAutoFit/>
          </a:bodyPr>
          <a:lstStyle/>
          <a:p>
            <a:r>
              <a:rPr lang="it-IT" b="1" dirty="0" smtClean="0"/>
              <a:t>Friedrich Wilhelm </a:t>
            </a:r>
            <a:r>
              <a:rPr lang="it-IT" b="1" dirty="0" err="1" smtClean="0"/>
              <a:t>Bessel</a:t>
            </a:r>
            <a:r>
              <a:rPr lang="it-IT" b="1" dirty="0" smtClean="0"/>
              <a:t> (22 </a:t>
            </a:r>
            <a:r>
              <a:rPr lang="it-IT" b="1" dirty="0" err="1" smtClean="0"/>
              <a:t>July</a:t>
            </a:r>
            <a:r>
              <a:rPr lang="it-IT" b="1" dirty="0" smtClean="0"/>
              <a:t> 1784 – 17 March 1846). Matematico ed Astronomo tedesco, noto per le funzioni </a:t>
            </a:r>
          </a:p>
          <a:p>
            <a:r>
              <a:rPr lang="it-IT" b="1" dirty="0" smtClean="0"/>
              <a:t>che portano il suo nome. </a:t>
            </a:r>
          </a:p>
          <a:p>
            <a:r>
              <a:rPr lang="it-IT" b="1" dirty="0" smtClean="0"/>
              <a:t>Direttore dell’Osservatorio di </a:t>
            </a:r>
            <a:r>
              <a:rPr lang="it-IT" b="1" dirty="0" err="1" smtClean="0"/>
              <a:t>Konigsberg</a:t>
            </a:r>
            <a:r>
              <a:rPr lang="it-IT" b="1" dirty="0" smtClean="0"/>
              <a:t> (</a:t>
            </a:r>
            <a:r>
              <a:rPr lang="it-IT" b="1" dirty="0" err="1" smtClean="0"/>
              <a:t>Kalingrad</a:t>
            </a:r>
            <a:r>
              <a:rPr lang="it-IT" b="1" dirty="0" smtClean="0"/>
              <a:t>).</a:t>
            </a:r>
            <a:endParaRPr lang="it-IT" b="1" dirty="0"/>
          </a:p>
        </p:txBody>
      </p:sp>
      <p:sp>
        <p:nvSpPr>
          <p:cNvPr id="8" name="CasellaDiTesto 7"/>
          <p:cNvSpPr txBox="1"/>
          <p:nvPr/>
        </p:nvSpPr>
        <p:spPr>
          <a:xfrm>
            <a:off x="4500562" y="3214686"/>
            <a:ext cx="4500562" cy="1323439"/>
          </a:xfrm>
          <a:prstGeom prst="rect">
            <a:avLst/>
          </a:prstGeom>
          <a:noFill/>
        </p:spPr>
        <p:txBody>
          <a:bodyPr wrap="square" rtlCol="0">
            <a:spAutoFit/>
          </a:bodyPr>
          <a:lstStyle/>
          <a:p>
            <a:r>
              <a:rPr lang="it-IT" sz="1600" dirty="0" smtClean="0"/>
              <a:t>Nel 1838,  </a:t>
            </a:r>
            <a:r>
              <a:rPr lang="it-IT" sz="1600" dirty="0" err="1" smtClean="0"/>
              <a:t>Bessel</a:t>
            </a:r>
            <a:r>
              <a:rPr lang="it-IT" sz="1600" dirty="0" smtClean="0"/>
              <a:t> misurò il primo parallasse mai osservato. Quello di </a:t>
            </a:r>
            <a:r>
              <a:rPr lang="it-IT" sz="1600" dirty="0" err="1" smtClean="0"/>
              <a:t>Cygni</a:t>
            </a:r>
            <a:r>
              <a:rPr lang="it-IT" sz="1600" dirty="0" smtClean="0"/>
              <a:t> 61, pari a 0.314 secondi d’arco. Ciò significa una distanza di circa 11 anni luce. Una distanza </a:t>
            </a:r>
            <a:r>
              <a:rPr lang="it-IT" sz="1600" dirty="0" err="1" smtClean="0"/>
              <a:t>cosi’</a:t>
            </a:r>
            <a:r>
              <a:rPr lang="it-IT" sz="1600" dirty="0" smtClean="0"/>
              <a:t> enorme come mai gli Antichi avrebbero immaginato.</a:t>
            </a:r>
            <a:endParaRPr lang="it-IT" sz="1600" dirty="0"/>
          </a:p>
        </p:txBody>
      </p:sp>
      <p:pic>
        <p:nvPicPr>
          <p:cNvPr id="11" name="paralasfilm.wmv">
            <a:hlinkClick r:id="" action="ppaction://media"/>
          </p:cNvPr>
          <p:cNvPicPr>
            <a:picLocks noRot="1" noChangeAspect="1"/>
          </p:cNvPicPr>
          <p:nvPr>
            <a:videoFile r:link="rId1"/>
          </p:nvPr>
        </p:nvPicPr>
        <p:blipFill>
          <a:blip r:embed="rId8" cstate="print"/>
          <a:stretch>
            <a:fillRect/>
          </a:stretch>
        </p:blipFill>
        <p:spPr>
          <a:xfrm>
            <a:off x="214282" y="3286124"/>
            <a:ext cx="4232678" cy="3386142"/>
          </a:xfrm>
          <a:prstGeom prst="rect">
            <a:avLst/>
          </a:prstGeom>
        </p:spPr>
      </p:pic>
      <p:pic>
        <p:nvPicPr>
          <p:cNvPr id="12" name="FreDokl_it_audio263-0.wav">
            <a:hlinkClick r:id="" action="ppaction://media"/>
          </p:cNvPr>
          <p:cNvPicPr>
            <a:picLocks noRot="1" noChangeAspect="1"/>
          </p:cNvPicPr>
          <p:nvPr>
            <a:audioFile r:link="rId2"/>
          </p:nvPr>
        </p:nvPicPr>
        <p:blipFill>
          <a:blip r:embed="rId9" cstate="print"/>
          <a:stretch>
            <a:fillRect/>
          </a:stretch>
        </p:blipFill>
        <p:spPr>
          <a:xfrm>
            <a:off x="8670925" y="6384925"/>
            <a:ext cx="304800" cy="304800"/>
          </a:xfrm>
          <a:prstGeom prst="rect">
            <a:avLst/>
          </a:prstGeom>
        </p:spPr>
      </p:pic>
    </p:spTree>
  </p:cSld>
  <p:clrMapOvr>
    <a:masterClrMapping/>
  </p:clrMapOvr>
  <p:transition advTm="921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007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1"/>
                </p:tgtEl>
              </p:cMediaNode>
            </p:video>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1"/>
                                        </p:tgtEl>
                                      </p:cBhvr>
                                    </p:cmd>
                                  </p:childTnLst>
                                </p:cTn>
                              </p:par>
                            </p:childTnLst>
                          </p:cTn>
                        </p:par>
                      </p:childTnLst>
                    </p:cTn>
                  </p:par>
                </p:childTnLst>
              </p:cTn>
              <p:nextCondLst>
                <p:cond evt="onClick" delay="0">
                  <p:tgtEl>
                    <p:spTgt spid="11"/>
                  </p:tgtEl>
                </p:cond>
              </p:nextCondLst>
            </p:seq>
            <p:audio isNarration="1">
              <p:cMediaNode showWhenStopped="0">
                <p:cTn id="16"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282" y="214290"/>
            <a:ext cx="8686800" cy="841248"/>
          </a:xfrm>
        </p:spPr>
        <p:txBody>
          <a:bodyPr>
            <a:normAutofit/>
          </a:bodyPr>
          <a:lstStyle/>
          <a:p>
            <a:r>
              <a:rPr lang="it-IT" dirty="0" smtClean="0"/>
              <a:t>Il paradosso di </a:t>
            </a:r>
            <a:r>
              <a:rPr lang="it-IT" dirty="0" err="1" smtClean="0"/>
              <a:t>Olbers</a:t>
            </a:r>
            <a:endParaRPr lang="it-IT" dirty="0"/>
          </a:p>
        </p:txBody>
      </p:sp>
      <p:sp>
        <p:nvSpPr>
          <p:cNvPr id="3" name="CasellaDiTesto 2"/>
          <p:cNvSpPr txBox="1"/>
          <p:nvPr/>
        </p:nvSpPr>
        <p:spPr>
          <a:xfrm>
            <a:off x="323528" y="1268760"/>
            <a:ext cx="5040560" cy="1323439"/>
          </a:xfrm>
          <a:prstGeom prst="rect">
            <a:avLst/>
          </a:prstGeom>
          <a:noFill/>
        </p:spPr>
        <p:txBody>
          <a:bodyPr wrap="square" rtlCol="0">
            <a:spAutoFit/>
          </a:bodyPr>
          <a:lstStyle/>
          <a:p>
            <a:r>
              <a:rPr lang="it-IT" sz="4000" b="1" dirty="0" smtClean="0">
                <a:solidFill>
                  <a:srgbClr val="C00000"/>
                </a:solidFill>
              </a:rPr>
              <a:t>Perché la notte è scura?</a:t>
            </a:r>
            <a:endParaRPr lang="it-IT" sz="4000" b="1" dirty="0">
              <a:solidFill>
                <a:srgbClr val="C00000"/>
              </a:solidFill>
            </a:endParaRPr>
          </a:p>
        </p:txBody>
      </p:sp>
      <p:pic>
        <p:nvPicPr>
          <p:cNvPr id="4" name="Immagine 3" descr="Olbers.gif"/>
          <p:cNvPicPr>
            <a:picLocks noChangeAspect="1"/>
          </p:cNvPicPr>
          <p:nvPr/>
        </p:nvPicPr>
        <p:blipFill>
          <a:blip r:embed="rId3" cstate="print"/>
          <a:stretch>
            <a:fillRect/>
          </a:stretch>
        </p:blipFill>
        <p:spPr>
          <a:xfrm>
            <a:off x="214282" y="2571744"/>
            <a:ext cx="2683747" cy="3757246"/>
          </a:xfrm>
          <a:prstGeom prst="rect">
            <a:avLst/>
          </a:prstGeom>
        </p:spPr>
      </p:pic>
      <p:pic>
        <p:nvPicPr>
          <p:cNvPr id="7" name="Immagine 6" descr="Cielo_notturno_simulato.jpg"/>
          <p:cNvPicPr>
            <a:picLocks noChangeAspect="1"/>
          </p:cNvPicPr>
          <p:nvPr/>
        </p:nvPicPr>
        <p:blipFill>
          <a:blip r:embed="rId4" cstate="print"/>
          <a:stretch>
            <a:fillRect/>
          </a:stretch>
        </p:blipFill>
        <p:spPr>
          <a:xfrm>
            <a:off x="2915816" y="1988840"/>
            <a:ext cx="2448272" cy="3338553"/>
          </a:xfrm>
          <a:prstGeom prst="rect">
            <a:avLst/>
          </a:prstGeom>
        </p:spPr>
      </p:pic>
      <p:pic>
        <p:nvPicPr>
          <p:cNvPr id="6" name="Immagine 5" descr="220px-Olber's_Paradox_-_All_Points.gif"/>
          <p:cNvPicPr>
            <a:picLocks noChangeAspect="1"/>
          </p:cNvPicPr>
          <p:nvPr/>
        </p:nvPicPr>
        <p:blipFill>
          <a:blip r:embed="rId5" cstate="print"/>
          <a:stretch>
            <a:fillRect/>
          </a:stretch>
        </p:blipFill>
        <p:spPr>
          <a:xfrm>
            <a:off x="5364088" y="1124744"/>
            <a:ext cx="3456384" cy="3456384"/>
          </a:xfrm>
          <a:prstGeom prst="rect">
            <a:avLst/>
          </a:prstGeom>
        </p:spPr>
      </p:pic>
      <p:sp>
        <p:nvSpPr>
          <p:cNvPr id="8" name="CasellaDiTesto 7"/>
          <p:cNvSpPr txBox="1"/>
          <p:nvPr/>
        </p:nvSpPr>
        <p:spPr>
          <a:xfrm>
            <a:off x="5436096" y="4653136"/>
            <a:ext cx="3312368" cy="2031325"/>
          </a:xfrm>
          <a:prstGeom prst="rect">
            <a:avLst/>
          </a:prstGeom>
          <a:noFill/>
        </p:spPr>
        <p:txBody>
          <a:bodyPr wrap="square" rtlCol="0">
            <a:spAutoFit/>
          </a:bodyPr>
          <a:lstStyle/>
          <a:p>
            <a:r>
              <a:rPr lang="it-IT" dirty="0" smtClean="0"/>
              <a:t>Se l’Universo fosse infinito eterno e statico la luce avrebbe comunque sempre avuto il tempo di </a:t>
            </a:r>
            <a:r>
              <a:rPr lang="it-IT" dirty="0" err="1" smtClean="0"/>
              <a:t>raggiuncerci</a:t>
            </a:r>
            <a:r>
              <a:rPr lang="it-IT" dirty="0" smtClean="0"/>
              <a:t> da ogni stella anche lontanissima ed il cielo sarebbe chiaro ed </a:t>
            </a:r>
            <a:r>
              <a:rPr lang="it-IT" dirty="0" err="1" smtClean="0"/>
              <a:t>uniforme……………</a:t>
            </a:r>
            <a:endParaRPr lang="it-IT" dirty="0"/>
          </a:p>
        </p:txBody>
      </p:sp>
      <p:sp>
        <p:nvSpPr>
          <p:cNvPr id="9" name="CasellaDiTesto 8"/>
          <p:cNvSpPr txBox="1"/>
          <p:nvPr/>
        </p:nvSpPr>
        <p:spPr>
          <a:xfrm>
            <a:off x="142844" y="6357958"/>
            <a:ext cx="5286412" cy="369332"/>
          </a:xfrm>
          <a:prstGeom prst="rect">
            <a:avLst/>
          </a:prstGeom>
          <a:noFill/>
        </p:spPr>
        <p:txBody>
          <a:bodyPr wrap="square" rtlCol="0">
            <a:spAutoFit/>
          </a:bodyPr>
          <a:lstStyle/>
          <a:p>
            <a:r>
              <a:rPr lang="it-IT" b="1" dirty="0" err="1" smtClean="0"/>
              <a:t>Heinrich</a:t>
            </a:r>
            <a:r>
              <a:rPr lang="it-IT" b="1" dirty="0" smtClean="0"/>
              <a:t> Wilhelm </a:t>
            </a:r>
            <a:r>
              <a:rPr lang="it-IT" b="1" dirty="0" err="1" smtClean="0"/>
              <a:t>Matthias</a:t>
            </a:r>
            <a:r>
              <a:rPr lang="it-IT" b="1" dirty="0" smtClean="0"/>
              <a:t>  </a:t>
            </a:r>
            <a:r>
              <a:rPr lang="it-IT" b="1" dirty="0" err="1" smtClean="0"/>
              <a:t>Olbers</a:t>
            </a:r>
            <a:r>
              <a:rPr lang="it-IT" b="1" dirty="0" smtClean="0"/>
              <a:t> </a:t>
            </a:r>
            <a:r>
              <a:rPr lang="en-US" b="1" dirty="0" smtClean="0"/>
              <a:t>(1758 -1840)</a:t>
            </a:r>
            <a:endParaRPr lang="it-IT" b="1" dirty="0"/>
          </a:p>
        </p:txBody>
      </p:sp>
      <p:sp>
        <p:nvSpPr>
          <p:cNvPr id="10" name="CasellaDiTesto 9"/>
          <p:cNvSpPr txBox="1"/>
          <p:nvPr/>
        </p:nvSpPr>
        <p:spPr>
          <a:xfrm>
            <a:off x="3000364" y="5357826"/>
            <a:ext cx="2428892" cy="1015663"/>
          </a:xfrm>
          <a:prstGeom prst="rect">
            <a:avLst/>
          </a:prstGeom>
          <a:noFill/>
        </p:spPr>
        <p:txBody>
          <a:bodyPr wrap="square" rtlCol="0">
            <a:spAutoFit/>
          </a:bodyPr>
          <a:lstStyle/>
          <a:p>
            <a:r>
              <a:rPr lang="en-US" sz="2000" b="1" i="1" dirty="0" err="1" smtClean="0">
                <a:solidFill>
                  <a:srgbClr val="C00000"/>
                </a:solidFill>
              </a:rPr>
              <a:t>L’Universo</a:t>
            </a:r>
            <a:r>
              <a:rPr lang="en-US" sz="2000" b="1" i="1" dirty="0" smtClean="0">
                <a:solidFill>
                  <a:srgbClr val="C00000"/>
                </a:solidFill>
              </a:rPr>
              <a:t> </a:t>
            </a:r>
            <a:r>
              <a:rPr lang="en-US" sz="2000" b="1" i="1" dirty="0" err="1" smtClean="0">
                <a:solidFill>
                  <a:srgbClr val="C00000"/>
                </a:solidFill>
              </a:rPr>
              <a:t>esiste</a:t>
            </a:r>
            <a:r>
              <a:rPr lang="en-US" sz="2000" b="1" i="1" dirty="0" smtClean="0">
                <a:solidFill>
                  <a:srgbClr val="C00000"/>
                </a:solidFill>
              </a:rPr>
              <a:t> </a:t>
            </a:r>
            <a:r>
              <a:rPr lang="en-US" sz="2000" b="1" i="1" dirty="0" err="1" smtClean="0">
                <a:solidFill>
                  <a:srgbClr val="C00000"/>
                </a:solidFill>
              </a:rPr>
              <a:t>quindi</a:t>
            </a:r>
            <a:r>
              <a:rPr lang="en-US" sz="2000" b="1" i="1" dirty="0" smtClean="0">
                <a:solidFill>
                  <a:srgbClr val="C00000"/>
                </a:solidFill>
              </a:rPr>
              <a:t> </a:t>
            </a:r>
            <a:r>
              <a:rPr lang="en-US" sz="2000" b="1" i="1" dirty="0" err="1" smtClean="0">
                <a:solidFill>
                  <a:srgbClr val="C00000"/>
                </a:solidFill>
              </a:rPr>
              <a:t>da</a:t>
            </a:r>
            <a:r>
              <a:rPr lang="en-US" sz="2000" b="1" i="1" dirty="0" smtClean="0">
                <a:solidFill>
                  <a:srgbClr val="C00000"/>
                </a:solidFill>
              </a:rPr>
              <a:t> un tempo </a:t>
            </a:r>
            <a:r>
              <a:rPr lang="en-US" sz="2000" b="1" i="1" dirty="0" err="1" smtClean="0">
                <a:solidFill>
                  <a:srgbClr val="C00000"/>
                </a:solidFill>
              </a:rPr>
              <a:t>finito</a:t>
            </a:r>
            <a:r>
              <a:rPr lang="en-US" sz="2000" b="1" i="1" dirty="0" smtClean="0">
                <a:solidFill>
                  <a:srgbClr val="C00000"/>
                </a:solidFill>
              </a:rPr>
              <a:t> e </a:t>
            </a:r>
            <a:r>
              <a:rPr lang="en-US" sz="2000" b="1" i="1" dirty="0" err="1" smtClean="0">
                <a:solidFill>
                  <a:srgbClr val="C00000"/>
                </a:solidFill>
              </a:rPr>
              <a:t>si</a:t>
            </a:r>
            <a:r>
              <a:rPr lang="en-US" sz="2000" b="1" i="1" dirty="0" smtClean="0">
                <a:solidFill>
                  <a:srgbClr val="C00000"/>
                </a:solidFill>
              </a:rPr>
              <a:t> </a:t>
            </a:r>
            <a:r>
              <a:rPr lang="en-US" sz="2000" b="1" i="1" dirty="0" err="1" smtClean="0">
                <a:solidFill>
                  <a:srgbClr val="C00000"/>
                </a:solidFill>
              </a:rPr>
              <a:t>espande</a:t>
            </a:r>
            <a:endParaRPr lang="it-IT" sz="2000" b="1" i="1" dirty="0">
              <a:solidFill>
                <a:srgbClr val="C00000"/>
              </a:solidFill>
            </a:endParaRPr>
          </a:p>
        </p:txBody>
      </p:sp>
    </p:spTree>
  </p:cSld>
  <p:clrMapOvr>
    <a:masterClrMapping/>
  </p:clrMapOvr>
  <p:transition advTm="8496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14282" y="357166"/>
            <a:ext cx="4953168" cy="3000396"/>
          </a:xfrm>
          <a:prstGeom prst="rect">
            <a:avLst/>
          </a:prstGeom>
          <a:noFill/>
          <a:ln w="9525">
            <a:noFill/>
            <a:miter lim="800000"/>
            <a:headEnd/>
            <a:tailEnd/>
          </a:ln>
          <a:effectLst/>
        </p:spPr>
      </p:pic>
      <p:sp>
        <p:nvSpPr>
          <p:cNvPr id="3" name="Прямоугольник 2"/>
          <p:cNvSpPr/>
          <p:nvPr/>
        </p:nvSpPr>
        <p:spPr>
          <a:xfrm>
            <a:off x="0" y="3500438"/>
            <a:ext cx="8858312" cy="2800767"/>
          </a:xfrm>
          <a:prstGeom prst="rect">
            <a:avLst/>
          </a:prstGeom>
        </p:spPr>
        <p:txBody>
          <a:bodyPr wrap="square">
            <a:spAutoFit/>
          </a:bodyPr>
          <a:lstStyle/>
          <a:p>
            <a:pPr algn="just"/>
            <a:r>
              <a:rPr lang="en-US" sz="1600" dirty="0" smtClean="0"/>
              <a:t>Carl Friedrich Gauss (1777–1855) on the </a:t>
            </a:r>
            <a:r>
              <a:rPr lang="en-US" sz="1600" i="1" dirty="0" smtClean="0"/>
              <a:t>left and </a:t>
            </a:r>
            <a:r>
              <a:rPr lang="en-US" sz="1600" dirty="0" smtClean="0"/>
              <a:t>Georg Friedrich Bernhard Riemann (1826–1866) on the </a:t>
            </a:r>
            <a:r>
              <a:rPr lang="en-US" sz="1600" i="1" dirty="0" smtClean="0"/>
              <a:t>right. Gauss, the King of Mathematicians, </a:t>
            </a:r>
            <a:r>
              <a:rPr lang="en-US" sz="1600" dirty="0" smtClean="0"/>
              <a:t>was Professor at the University of </a:t>
            </a:r>
            <a:r>
              <a:rPr lang="en-US" sz="1600" dirty="0" err="1" smtClean="0"/>
              <a:t>Göttingen</a:t>
            </a:r>
            <a:r>
              <a:rPr lang="en-US" sz="1600" dirty="0" smtClean="0"/>
              <a:t> for many decades up to the very end of his long life. His contributions to all fields of Mathematics were enormous and most profound. Bernhard Riemann, another </a:t>
            </a:r>
            <a:r>
              <a:rPr lang="en-US" sz="1600" dirty="0" err="1" smtClean="0"/>
              <a:t>genious</a:t>
            </a:r>
            <a:r>
              <a:rPr lang="en-US" sz="1600" dirty="0" smtClean="0"/>
              <a:t> and a giant of human thought, had a very short and not too happy life. He was Gauss’ student both at the level of Diploma and of </a:t>
            </a:r>
            <a:r>
              <a:rPr lang="en-US" sz="1600" i="1" dirty="0" err="1" smtClean="0"/>
              <a:t>Habilitationsschrift</a:t>
            </a:r>
            <a:r>
              <a:rPr lang="en-US" sz="1600" i="1" dirty="0" smtClean="0"/>
              <a:t>. </a:t>
            </a:r>
            <a:r>
              <a:rPr lang="en-US" sz="1600" dirty="0" smtClean="0"/>
              <a:t>The whole of his work is contained in no more than 11 papers for a total of little more than 200 pages. Yet each of his contributions was a milestone in Mathematics and set the path for century long future developments. </a:t>
            </a:r>
          </a:p>
          <a:p>
            <a:pPr algn="just"/>
            <a:r>
              <a:rPr lang="en-US" sz="1600" dirty="0" smtClean="0"/>
              <a:t>The foundations of Riemannian geometry were laid in the 16 page long dissertation of his Habilitation. Riemann had important ties with the </a:t>
            </a:r>
            <a:r>
              <a:rPr lang="en-US" sz="1600" dirty="0" err="1" smtClean="0"/>
              <a:t>Scuola</a:t>
            </a:r>
            <a:r>
              <a:rPr lang="en-US" sz="1600" dirty="0" smtClean="0"/>
              <a:t> </a:t>
            </a:r>
            <a:r>
              <a:rPr lang="en-US" sz="1600" dirty="0" err="1" smtClean="0"/>
              <a:t>Normale</a:t>
            </a:r>
            <a:r>
              <a:rPr lang="en-US" sz="1600" dirty="0" smtClean="0"/>
              <a:t> </a:t>
            </a:r>
            <a:r>
              <a:rPr lang="en-US" sz="1600" dirty="0" err="1" smtClean="0"/>
              <a:t>di</a:t>
            </a:r>
            <a:r>
              <a:rPr lang="en-US" sz="1600" dirty="0" smtClean="0"/>
              <a:t> Pisa and died in Italy at the age of 39</a:t>
            </a:r>
            <a:endParaRPr lang="ru-RU" sz="1600" dirty="0"/>
          </a:p>
        </p:txBody>
      </p:sp>
      <p:sp>
        <p:nvSpPr>
          <p:cNvPr id="4" name="TextBox 3"/>
          <p:cNvSpPr txBox="1"/>
          <p:nvPr/>
        </p:nvSpPr>
        <p:spPr>
          <a:xfrm>
            <a:off x="5357818" y="571480"/>
            <a:ext cx="3429024" cy="2123658"/>
          </a:xfrm>
          <a:prstGeom prst="rect">
            <a:avLst/>
          </a:prstGeom>
          <a:noFill/>
        </p:spPr>
        <p:txBody>
          <a:bodyPr wrap="square" rtlCol="0">
            <a:spAutoFit/>
          </a:bodyPr>
          <a:lstStyle/>
          <a:p>
            <a:r>
              <a:rPr lang="en-US" sz="4400" dirty="0" smtClean="0"/>
              <a:t>The Fathers of Curved Geometry</a:t>
            </a:r>
            <a:endParaRPr lang="ru-RU" sz="4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Herschel e le Nebulae</a:t>
            </a:r>
            <a:endParaRPr lang="it-IT" dirty="0"/>
          </a:p>
        </p:txBody>
      </p:sp>
      <p:pic>
        <p:nvPicPr>
          <p:cNvPr id="4" name="Immagine 3" descr="herschel330-P7.jpg"/>
          <p:cNvPicPr>
            <a:picLocks noChangeAspect="1"/>
          </p:cNvPicPr>
          <p:nvPr/>
        </p:nvPicPr>
        <p:blipFill>
          <a:blip r:embed="rId3" cstate="print"/>
          <a:stretch>
            <a:fillRect/>
          </a:stretch>
        </p:blipFill>
        <p:spPr>
          <a:xfrm>
            <a:off x="214281" y="1142984"/>
            <a:ext cx="3737110" cy="3071834"/>
          </a:xfrm>
          <a:prstGeom prst="rect">
            <a:avLst/>
          </a:prstGeom>
        </p:spPr>
      </p:pic>
      <p:pic>
        <p:nvPicPr>
          <p:cNvPr id="5" name="Immagine 4" descr="NGC2903.jpg"/>
          <p:cNvPicPr>
            <a:picLocks noChangeAspect="1"/>
          </p:cNvPicPr>
          <p:nvPr/>
        </p:nvPicPr>
        <p:blipFill>
          <a:blip r:embed="rId4" cstate="print"/>
          <a:stretch>
            <a:fillRect/>
          </a:stretch>
        </p:blipFill>
        <p:spPr>
          <a:xfrm>
            <a:off x="6357950" y="4500570"/>
            <a:ext cx="2571768" cy="2220231"/>
          </a:xfrm>
          <a:prstGeom prst="rect">
            <a:avLst/>
          </a:prstGeom>
        </p:spPr>
      </p:pic>
      <p:pic>
        <p:nvPicPr>
          <p:cNvPr id="3" name="Immagine 2" descr="herschel.jpg"/>
          <p:cNvPicPr>
            <a:picLocks noChangeAspect="1"/>
          </p:cNvPicPr>
          <p:nvPr/>
        </p:nvPicPr>
        <p:blipFill>
          <a:blip r:embed="rId5" cstate="print"/>
          <a:stretch>
            <a:fillRect/>
          </a:stretch>
        </p:blipFill>
        <p:spPr>
          <a:xfrm>
            <a:off x="6786578" y="1142984"/>
            <a:ext cx="2143108" cy="2714604"/>
          </a:xfrm>
          <a:prstGeom prst="rect">
            <a:avLst/>
          </a:prstGeom>
        </p:spPr>
      </p:pic>
      <p:pic>
        <p:nvPicPr>
          <p:cNvPr id="6" name="Immagine 5" descr="nebular.jpg"/>
          <p:cNvPicPr>
            <a:picLocks noChangeAspect="1"/>
          </p:cNvPicPr>
          <p:nvPr/>
        </p:nvPicPr>
        <p:blipFill>
          <a:blip r:embed="rId6" cstate="print"/>
          <a:stretch>
            <a:fillRect/>
          </a:stretch>
        </p:blipFill>
        <p:spPr>
          <a:xfrm>
            <a:off x="214282" y="4214818"/>
            <a:ext cx="5037327" cy="2124073"/>
          </a:xfrm>
          <a:prstGeom prst="rect">
            <a:avLst/>
          </a:prstGeom>
        </p:spPr>
      </p:pic>
      <p:sp>
        <p:nvSpPr>
          <p:cNvPr id="7" name="CasellaDiTesto 6"/>
          <p:cNvSpPr txBox="1"/>
          <p:nvPr/>
        </p:nvSpPr>
        <p:spPr>
          <a:xfrm>
            <a:off x="4000496" y="1285860"/>
            <a:ext cx="2500330" cy="2308324"/>
          </a:xfrm>
          <a:prstGeom prst="rect">
            <a:avLst/>
          </a:prstGeom>
          <a:noFill/>
        </p:spPr>
        <p:txBody>
          <a:bodyPr wrap="square" rtlCol="0">
            <a:spAutoFit/>
          </a:bodyPr>
          <a:lstStyle/>
          <a:p>
            <a:r>
              <a:rPr lang="en-US" dirty="0" smtClean="0"/>
              <a:t>Con </a:t>
            </a:r>
            <a:r>
              <a:rPr lang="en-US" dirty="0" err="1" smtClean="0"/>
              <a:t>il</a:t>
            </a:r>
            <a:r>
              <a:rPr lang="en-US" dirty="0" smtClean="0"/>
              <a:t> </a:t>
            </a:r>
            <a:r>
              <a:rPr lang="en-US" dirty="0" err="1" smtClean="0"/>
              <a:t>suo</a:t>
            </a:r>
            <a:r>
              <a:rPr lang="en-US" dirty="0" smtClean="0"/>
              <a:t> </a:t>
            </a:r>
            <a:r>
              <a:rPr lang="en-US" dirty="0" err="1" smtClean="0"/>
              <a:t>telescopio</a:t>
            </a:r>
            <a:r>
              <a:rPr lang="en-US" dirty="0" smtClean="0"/>
              <a:t> </a:t>
            </a:r>
            <a:r>
              <a:rPr lang="en-US" dirty="0" err="1" smtClean="0"/>
              <a:t>gigante</a:t>
            </a:r>
            <a:r>
              <a:rPr lang="en-US" dirty="0" smtClean="0"/>
              <a:t> ,  William Herschel (</a:t>
            </a:r>
            <a:r>
              <a:rPr lang="en-US" dirty="0" err="1" smtClean="0"/>
              <a:t>britannico</a:t>
            </a:r>
            <a:r>
              <a:rPr lang="en-US" dirty="0" smtClean="0"/>
              <a:t> </a:t>
            </a:r>
            <a:r>
              <a:rPr lang="en-US" dirty="0" err="1" smtClean="0"/>
              <a:t>di</a:t>
            </a:r>
            <a:r>
              <a:rPr lang="en-US" dirty="0" smtClean="0"/>
              <a:t> </a:t>
            </a:r>
            <a:r>
              <a:rPr lang="en-US" dirty="0" err="1" smtClean="0"/>
              <a:t>nascita</a:t>
            </a:r>
            <a:r>
              <a:rPr lang="en-US" dirty="0" smtClean="0"/>
              <a:t> </a:t>
            </a:r>
            <a:r>
              <a:rPr lang="en-US" dirty="0" err="1" smtClean="0"/>
              <a:t>tedesco</a:t>
            </a:r>
            <a:r>
              <a:rPr lang="en-US" dirty="0" smtClean="0"/>
              <a:t>) </a:t>
            </a:r>
            <a:r>
              <a:rPr lang="en-US" dirty="0" err="1" smtClean="0"/>
              <a:t>scopr</a:t>
            </a:r>
            <a:r>
              <a:rPr lang="it-IT" dirty="0" smtClean="0"/>
              <a:t>ì</a:t>
            </a:r>
            <a:r>
              <a:rPr lang="en-US" dirty="0" smtClean="0"/>
              <a:t> e </a:t>
            </a:r>
            <a:r>
              <a:rPr lang="en-US" dirty="0" err="1" smtClean="0"/>
              <a:t>classificò</a:t>
            </a:r>
            <a:r>
              <a:rPr lang="en-US" dirty="0" smtClean="0"/>
              <a:t> le </a:t>
            </a:r>
            <a:r>
              <a:rPr lang="en-US" b="1" i="1" dirty="0" smtClean="0"/>
              <a:t>nebulae</a:t>
            </a:r>
            <a:r>
              <a:rPr lang="en-US" dirty="0" smtClean="0"/>
              <a:t> </a:t>
            </a:r>
            <a:r>
              <a:rPr lang="en-US" dirty="0" err="1" smtClean="0"/>
              <a:t>di</a:t>
            </a:r>
            <a:r>
              <a:rPr lang="en-US" dirty="0" smtClean="0"/>
              <a:t> cui </a:t>
            </a:r>
            <a:r>
              <a:rPr lang="en-US" dirty="0" err="1" smtClean="0"/>
              <a:t>pubblicò</a:t>
            </a:r>
            <a:r>
              <a:rPr lang="en-US" dirty="0" smtClean="0"/>
              <a:t> un </a:t>
            </a:r>
            <a:r>
              <a:rPr lang="en-US" dirty="0" err="1" smtClean="0"/>
              <a:t>famoso</a:t>
            </a:r>
            <a:r>
              <a:rPr lang="en-US" dirty="0" smtClean="0"/>
              <a:t> </a:t>
            </a:r>
            <a:r>
              <a:rPr lang="en-US" dirty="0" err="1" smtClean="0"/>
              <a:t>catalogo</a:t>
            </a:r>
            <a:r>
              <a:rPr lang="en-US" dirty="0" smtClean="0"/>
              <a:t>.</a:t>
            </a:r>
            <a:endParaRPr lang="it-IT" dirty="0"/>
          </a:p>
        </p:txBody>
      </p:sp>
      <p:sp>
        <p:nvSpPr>
          <p:cNvPr id="8" name="CasellaDiTesto 7"/>
          <p:cNvSpPr txBox="1"/>
          <p:nvPr/>
        </p:nvSpPr>
        <p:spPr>
          <a:xfrm>
            <a:off x="214282" y="6286520"/>
            <a:ext cx="6178294" cy="369332"/>
          </a:xfrm>
          <a:prstGeom prst="rect">
            <a:avLst/>
          </a:prstGeom>
          <a:noFill/>
        </p:spPr>
        <p:txBody>
          <a:bodyPr wrap="none" rtlCol="0">
            <a:spAutoFit/>
          </a:bodyPr>
          <a:lstStyle/>
          <a:p>
            <a:r>
              <a:rPr lang="en-US" dirty="0" err="1" smtClean="0"/>
              <a:t>Una</a:t>
            </a:r>
            <a:r>
              <a:rPr lang="en-US" dirty="0" smtClean="0"/>
              <a:t> </a:t>
            </a:r>
            <a:r>
              <a:rPr lang="en-US" dirty="0" err="1" smtClean="0"/>
              <a:t>delle</a:t>
            </a:r>
            <a:r>
              <a:rPr lang="en-US" dirty="0" smtClean="0"/>
              <a:t> </a:t>
            </a:r>
            <a:r>
              <a:rPr lang="en-US" dirty="0" err="1" smtClean="0"/>
              <a:t>tavole</a:t>
            </a:r>
            <a:r>
              <a:rPr lang="en-US" dirty="0" smtClean="0"/>
              <a:t> </a:t>
            </a:r>
            <a:r>
              <a:rPr lang="en-US" dirty="0" err="1" smtClean="0"/>
              <a:t>di</a:t>
            </a:r>
            <a:r>
              <a:rPr lang="en-US" dirty="0" smtClean="0"/>
              <a:t> nebulae del </a:t>
            </a:r>
            <a:r>
              <a:rPr lang="en-US" dirty="0" err="1" smtClean="0"/>
              <a:t>catalogo</a:t>
            </a:r>
            <a:r>
              <a:rPr lang="en-US" dirty="0" smtClean="0"/>
              <a:t> </a:t>
            </a:r>
            <a:r>
              <a:rPr lang="en-US" dirty="0" err="1" smtClean="0"/>
              <a:t>di</a:t>
            </a:r>
            <a:r>
              <a:rPr lang="en-US" dirty="0" smtClean="0"/>
              <a:t> Herschel (1786)</a:t>
            </a:r>
            <a:endParaRPr lang="it-IT" dirty="0"/>
          </a:p>
        </p:txBody>
      </p:sp>
      <p:sp>
        <p:nvSpPr>
          <p:cNvPr id="9" name="CasellaDiTesto 8"/>
          <p:cNvSpPr txBox="1"/>
          <p:nvPr/>
        </p:nvSpPr>
        <p:spPr>
          <a:xfrm>
            <a:off x="6858016" y="3786190"/>
            <a:ext cx="1928826" cy="369332"/>
          </a:xfrm>
          <a:prstGeom prst="rect">
            <a:avLst/>
          </a:prstGeom>
          <a:noFill/>
        </p:spPr>
        <p:txBody>
          <a:bodyPr wrap="square" rtlCol="0">
            <a:spAutoFit/>
          </a:bodyPr>
          <a:lstStyle/>
          <a:p>
            <a:pPr algn="ctr"/>
            <a:r>
              <a:rPr lang="it-IT" dirty="0" smtClean="0"/>
              <a:t>1738-1822 </a:t>
            </a:r>
            <a:endParaRPr lang="it-IT" dirty="0"/>
          </a:p>
        </p:txBody>
      </p:sp>
      <p:sp>
        <p:nvSpPr>
          <p:cNvPr id="10" name="CasellaDiTesto 9"/>
          <p:cNvSpPr txBox="1"/>
          <p:nvPr/>
        </p:nvSpPr>
        <p:spPr>
          <a:xfrm>
            <a:off x="4000496" y="3571876"/>
            <a:ext cx="2500330" cy="646331"/>
          </a:xfrm>
          <a:prstGeom prst="rect">
            <a:avLst/>
          </a:prstGeom>
          <a:noFill/>
        </p:spPr>
        <p:txBody>
          <a:bodyPr wrap="square" rtlCol="0">
            <a:spAutoFit/>
          </a:bodyPr>
          <a:lstStyle/>
          <a:p>
            <a:r>
              <a:rPr lang="en-US" b="1" dirty="0" err="1" smtClean="0">
                <a:solidFill>
                  <a:srgbClr val="C00000"/>
                </a:solidFill>
              </a:rPr>
              <a:t>Scopr</a:t>
            </a:r>
            <a:r>
              <a:rPr lang="it-IT" b="1" dirty="0" smtClean="0">
                <a:solidFill>
                  <a:srgbClr val="C00000"/>
                </a:solidFill>
              </a:rPr>
              <a:t>ì anche il pianeta Urano</a:t>
            </a:r>
            <a:endParaRPr lang="it-IT" b="1" dirty="0">
              <a:solidFill>
                <a:srgbClr val="C00000"/>
              </a:solidFill>
            </a:endParaRPr>
          </a:p>
        </p:txBody>
      </p:sp>
    </p:spTree>
  </p:cSld>
  <p:clrMapOvr>
    <a:masterClrMapping/>
  </p:clrMapOvr>
  <p:transition advTm="76551"/>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282" y="214290"/>
            <a:ext cx="8686800" cy="841248"/>
          </a:xfrm>
        </p:spPr>
        <p:txBody>
          <a:bodyPr/>
          <a:lstStyle/>
          <a:p>
            <a:r>
              <a:rPr lang="en-US" dirty="0" smtClean="0"/>
              <a:t>Kant fu </a:t>
            </a:r>
            <a:r>
              <a:rPr lang="en-US" dirty="0" err="1" smtClean="0"/>
              <a:t>il</a:t>
            </a:r>
            <a:r>
              <a:rPr lang="en-US" dirty="0" smtClean="0"/>
              <a:t> primo…..</a:t>
            </a:r>
            <a:endParaRPr lang="it-IT" dirty="0"/>
          </a:p>
        </p:txBody>
      </p:sp>
      <p:pic>
        <p:nvPicPr>
          <p:cNvPr id="1026" name="Picture 2" descr="C:\Users\Etrus\Desktop\telescopdoklad\Immanuel_Kant.jpg"/>
          <p:cNvPicPr>
            <a:picLocks noChangeAspect="1" noChangeArrowheads="1"/>
          </p:cNvPicPr>
          <p:nvPr/>
        </p:nvPicPr>
        <p:blipFill>
          <a:blip r:embed="rId3" cstate="print"/>
          <a:srcRect/>
          <a:stretch>
            <a:fillRect/>
          </a:stretch>
        </p:blipFill>
        <p:spPr bwMode="auto">
          <a:xfrm>
            <a:off x="6766328" y="1142984"/>
            <a:ext cx="2377672" cy="3000396"/>
          </a:xfrm>
          <a:prstGeom prst="rect">
            <a:avLst/>
          </a:prstGeom>
          <a:noFill/>
        </p:spPr>
      </p:pic>
      <p:pic>
        <p:nvPicPr>
          <p:cNvPr id="4" name="Immagine 3" descr="Euclide.jpg"/>
          <p:cNvPicPr>
            <a:picLocks noChangeAspect="1"/>
          </p:cNvPicPr>
          <p:nvPr/>
        </p:nvPicPr>
        <p:blipFill>
          <a:blip r:embed="rId4" cstate="print"/>
          <a:stretch>
            <a:fillRect/>
          </a:stretch>
        </p:blipFill>
        <p:spPr>
          <a:xfrm>
            <a:off x="142844" y="3368068"/>
            <a:ext cx="4286280" cy="3302957"/>
          </a:xfrm>
          <a:prstGeom prst="rect">
            <a:avLst/>
          </a:prstGeom>
        </p:spPr>
      </p:pic>
      <p:pic>
        <p:nvPicPr>
          <p:cNvPr id="5" name="Immagine 4" descr="kant_naturgeschichte_1755_0001_400px.jpg"/>
          <p:cNvPicPr>
            <a:picLocks noChangeAspect="1"/>
          </p:cNvPicPr>
          <p:nvPr/>
        </p:nvPicPr>
        <p:blipFill>
          <a:blip r:embed="rId5" cstate="print"/>
          <a:stretch>
            <a:fillRect/>
          </a:stretch>
        </p:blipFill>
        <p:spPr>
          <a:xfrm>
            <a:off x="4429123" y="3357562"/>
            <a:ext cx="2322365" cy="3286148"/>
          </a:xfrm>
          <a:prstGeom prst="rect">
            <a:avLst/>
          </a:prstGeom>
        </p:spPr>
      </p:pic>
      <p:sp>
        <p:nvSpPr>
          <p:cNvPr id="6" name="CasellaDiTesto 5"/>
          <p:cNvSpPr txBox="1"/>
          <p:nvPr/>
        </p:nvSpPr>
        <p:spPr>
          <a:xfrm>
            <a:off x="142844" y="1357298"/>
            <a:ext cx="6429420" cy="923330"/>
          </a:xfrm>
          <a:prstGeom prst="rect">
            <a:avLst/>
          </a:prstGeom>
          <a:noFill/>
        </p:spPr>
        <p:txBody>
          <a:bodyPr wrap="square" rtlCol="0">
            <a:spAutoFit/>
          </a:bodyPr>
          <a:lstStyle/>
          <a:p>
            <a:r>
              <a:rPr lang="it-IT" dirty="0" smtClean="0"/>
              <a:t>a supporre, nell’opera </a:t>
            </a:r>
            <a:r>
              <a:rPr lang="it-IT" i="1" dirty="0" err="1" smtClean="0"/>
              <a:t>Allgemeine</a:t>
            </a:r>
            <a:r>
              <a:rPr lang="it-IT" i="1" dirty="0" smtClean="0"/>
              <a:t> </a:t>
            </a:r>
            <a:r>
              <a:rPr lang="it-IT" i="1" dirty="0" err="1" smtClean="0"/>
              <a:t>Naturgeschichte</a:t>
            </a:r>
            <a:r>
              <a:rPr lang="it-IT" i="1" dirty="0" smtClean="0"/>
              <a:t> und </a:t>
            </a:r>
            <a:r>
              <a:rPr lang="it-IT" i="1" dirty="0" err="1" smtClean="0"/>
              <a:t>Theorie</a:t>
            </a:r>
            <a:r>
              <a:rPr lang="it-IT" i="1" dirty="0" smtClean="0"/>
              <a:t> </a:t>
            </a:r>
            <a:r>
              <a:rPr lang="it-IT" i="1" dirty="0" err="1" smtClean="0"/>
              <a:t>des</a:t>
            </a:r>
            <a:r>
              <a:rPr lang="it-IT" i="1" dirty="0" smtClean="0"/>
              <a:t> </a:t>
            </a:r>
            <a:r>
              <a:rPr lang="it-IT" i="1" dirty="0" err="1" smtClean="0"/>
              <a:t>Himmels</a:t>
            </a:r>
            <a:r>
              <a:rPr lang="it-IT" i="1" dirty="0" smtClean="0"/>
              <a:t> (1755)</a:t>
            </a:r>
            <a:r>
              <a:rPr lang="it-IT" dirty="0" smtClean="0"/>
              <a:t>, che le </a:t>
            </a:r>
            <a:r>
              <a:rPr lang="it-IT" dirty="0" err="1" smtClean="0"/>
              <a:t>Nebulae</a:t>
            </a:r>
            <a:r>
              <a:rPr lang="it-IT" dirty="0" smtClean="0"/>
              <a:t> fossero altri Universi</a:t>
            </a:r>
            <a:r>
              <a:rPr lang="en-US" dirty="0" smtClean="0"/>
              <a:t>-</a:t>
            </a:r>
            <a:r>
              <a:rPr lang="it-IT" dirty="0" smtClean="0"/>
              <a:t>Isola come la nostra Via Lattea.   GRANDE </a:t>
            </a:r>
            <a:r>
              <a:rPr lang="it-IT" dirty="0" err="1" smtClean="0"/>
              <a:t>INTUIZIONE…</a:t>
            </a:r>
            <a:r>
              <a:rPr lang="it-IT" dirty="0" smtClean="0"/>
              <a:t>..</a:t>
            </a:r>
            <a:endParaRPr lang="it-IT" dirty="0"/>
          </a:p>
        </p:txBody>
      </p:sp>
      <p:sp>
        <p:nvSpPr>
          <p:cNvPr id="7" name="CasellaDiTesto 6"/>
          <p:cNvSpPr txBox="1"/>
          <p:nvPr/>
        </p:nvSpPr>
        <p:spPr>
          <a:xfrm>
            <a:off x="142844" y="2500306"/>
            <a:ext cx="6357982" cy="646331"/>
          </a:xfrm>
          <a:prstGeom prst="rect">
            <a:avLst/>
          </a:prstGeom>
          <a:noFill/>
        </p:spPr>
        <p:txBody>
          <a:bodyPr wrap="square" rtlCol="0">
            <a:spAutoFit/>
          </a:bodyPr>
          <a:lstStyle/>
          <a:p>
            <a:r>
              <a:rPr lang="en-US" dirty="0" smtClean="0"/>
              <a:t>Per</a:t>
            </a:r>
            <a:r>
              <a:rPr lang="it-IT" dirty="0" smtClean="0"/>
              <a:t>ò </a:t>
            </a:r>
            <a:r>
              <a:rPr lang="en-US" dirty="0" smtClean="0"/>
              <a:t>con la </a:t>
            </a:r>
            <a:r>
              <a:rPr lang="en-US" dirty="0" err="1" smtClean="0"/>
              <a:t>sua</a:t>
            </a:r>
            <a:r>
              <a:rPr lang="en-US" dirty="0" smtClean="0"/>
              <a:t> </a:t>
            </a:r>
            <a:r>
              <a:rPr lang="en-US" dirty="0" err="1" smtClean="0"/>
              <a:t>concezione</a:t>
            </a:r>
            <a:r>
              <a:rPr lang="en-US" dirty="0" smtClean="0"/>
              <a:t> </a:t>
            </a:r>
            <a:r>
              <a:rPr lang="en-US" dirty="0" err="1" smtClean="0"/>
              <a:t>della</a:t>
            </a:r>
            <a:r>
              <a:rPr lang="en-US" dirty="0" smtClean="0"/>
              <a:t> </a:t>
            </a:r>
            <a:r>
              <a:rPr lang="en-US" i="1" dirty="0" err="1" smtClean="0"/>
              <a:t>Geometria</a:t>
            </a:r>
            <a:r>
              <a:rPr lang="en-US" i="1" dirty="0" smtClean="0"/>
              <a:t> </a:t>
            </a:r>
            <a:r>
              <a:rPr lang="en-US" i="1" dirty="0" err="1" smtClean="0"/>
              <a:t>Euclidea</a:t>
            </a:r>
            <a:r>
              <a:rPr lang="en-US" i="1" dirty="0" smtClean="0"/>
              <a:t> </a:t>
            </a:r>
            <a:r>
              <a:rPr lang="en-US" dirty="0" smtClean="0"/>
              <a:t>come </a:t>
            </a:r>
            <a:r>
              <a:rPr lang="en-US" dirty="0" err="1" smtClean="0"/>
              <a:t>dato</a:t>
            </a:r>
            <a:r>
              <a:rPr lang="en-US" dirty="0" smtClean="0"/>
              <a:t> a priori a </a:t>
            </a:r>
            <a:r>
              <a:rPr lang="en-US" dirty="0" err="1" smtClean="0"/>
              <a:t>fondamento</a:t>
            </a:r>
            <a:r>
              <a:rPr lang="en-US" dirty="0" smtClean="0"/>
              <a:t> </a:t>
            </a:r>
            <a:r>
              <a:rPr lang="en-US" dirty="0" err="1" smtClean="0"/>
              <a:t>di</a:t>
            </a:r>
            <a:r>
              <a:rPr lang="en-US" dirty="0" smtClean="0"/>
              <a:t> </a:t>
            </a:r>
            <a:r>
              <a:rPr lang="en-US" dirty="0" err="1" smtClean="0"/>
              <a:t>ogni</a:t>
            </a:r>
            <a:r>
              <a:rPr lang="en-US" dirty="0" smtClean="0"/>
              <a:t> </a:t>
            </a:r>
            <a:r>
              <a:rPr lang="en-US" dirty="0" err="1" smtClean="0"/>
              <a:t>percezione</a:t>
            </a:r>
            <a:endParaRPr lang="it-IT" dirty="0"/>
          </a:p>
        </p:txBody>
      </p:sp>
      <p:sp>
        <p:nvSpPr>
          <p:cNvPr id="10" name="CasellaDiTesto 9"/>
          <p:cNvSpPr txBox="1"/>
          <p:nvPr/>
        </p:nvSpPr>
        <p:spPr>
          <a:xfrm>
            <a:off x="7000892" y="4357694"/>
            <a:ext cx="2000264" cy="2031325"/>
          </a:xfrm>
          <a:prstGeom prst="rect">
            <a:avLst/>
          </a:prstGeom>
          <a:noFill/>
        </p:spPr>
        <p:txBody>
          <a:bodyPr wrap="square" rtlCol="0">
            <a:spAutoFit/>
          </a:bodyPr>
          <a:lstStyle/>
          <a:p>
            <a:r>
              <a:rPr lang="it-IT" dirty="0" err="1" smtClean="0"/>
              <a:t>Kant</a:t>
            </a:r>
            <a:r>
              <a:rPr lang="it-IT" dirty="0" smtClean="0"/>
              <a:t> frenò lo sviluppo della Geometria non</a:t>
            </a:r>
            <a:r>
              <a:rPr lang="en-US" dirty="0" smtClean="0"/>
              <a:t>-</a:t>
            </a:r>
            <a:r>
              <a:rPr lang="it-IT" dirty="0" smtClean="0"/>
              <a:t>Euclidea e quindi della moderna comprensione del Cosmo.</a:t>
            </a:r>
            <a:endParaRPr lang="it-IT" dirty="0"/>
          </a:p>
        </p:txBody>
      </p:sp>
    </p:spTree>
  </p:cSld>
  <p:clrMapOvr>
    <a:masterClrMapping/>
  </p:clrMapOvr>
  <p:transition advTm="86761"/>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US" sz="2400" u="sng" dirty="0" smtClean="0"/>
              <a:t>La </a:t>
            </a:r>
            <a:r>
              <a:rPr lang="en-US" sz="2400" u="sng" dirty="0" err="1" smtClean="0"/>
              <a:t>legge</a:t>
            </a:r>
            <a:r>
              <a:rPr lang="en-US" sz="2400" u="sng" dirty="0" smtClean="0"/>
              <a:t> </a:t>
            </a:r>
            <a:r>
              <a:rPr lang="en-US" sz="2400" u="sng" dirty="0" err="1" smtClean="0"/>
              <a:t>di</a:t>
            </a:r>
            <a:r>
              <a:rPr lang="en-US" sz="2400" u="sng" dirty="0" smtClean="0"/>
              <a:t> Newton  </a:t>
            </a:r>
            <a:r>
              <a:rPr lang="en-US" sz="2400" u="sng" dirty="0" err="1" smtClean="0"/>
              <a:t>ed</a:t>
            </a:r>
            <a:r>
              <a:rPr lang="en-US" sz="2400" u="sng" dirty="0" smtClean="0"/>
              <a:t> </a:t>
            </a:r>
            <a:r>
              <a:rPr lang="en-US" sz="2400" u="sng" dirty="0" err="1" smtClean="0"/>
              <a:t>il</a:t>
            </a:r>
            <a:r>
              <a:rPr lang="en-US" sz="2400" u="sng" dirty="0" smtClean="0"/>
              <a:t> </a:t>
            </a:r>
            <a:r>
              <a:rPr lang="en-US" sz="2400" u="sng" dirty="0" err="1" smtClean="0"/>
              <a:t>Sistema</a:t>
            </a:r>
            <a:r>
              <a:rPr lang="en-US" sz="2400" u="sng" dirty="0" smtClean="0"/>
              <a:t> </a:t>
            </a:r>
            <a:r>
              <a:rPr lang="en-US" sz="2400" u="sng" dirty="0" err="1" smtClean="0"/>
              <a:t>Solare</a:t>
            </a:r>
            <a:endParaRPr lang="it-IT" sz="2400" u="sng" dirty="0"/>
          </a:p>
        </p:txBody>
      </p:sp>
      <p:grpSp>
        <p:nvGrpSpPr>
          <p:cNvPr id="3" name="Gruppo 5"/>
          <p:cNvGrpSpPr/>
          <p:nvPr/>
        </p:nvGrpSpPr>
        <p:grpSpPr>
          <a:xfrm>
            <a:off x="214282" y="1571612"/>
            <a:ext cx="5284794" cy="2643206"/>
            <a:chOff x="239713" y="1357298"/>
            <a:chExt cx="5284794" cy="2643206"/>
          </a:xfrm>
        </p:grpSpPr>
        <p:pic>
          <p:nvPicPr>
            <p:cNvPr id="2050" name="Picture 2" descr="C:\Users\Etrus\Desktop\telescopdoklad\newtone.jpg"/>
            <p:cNvPicPr>
              <a:picLocks noChangeAspect="1" noChangeArrowheads="1"/>
            </p:cNvPicPr>
            <p:nvPr/>
          </p:nvPicPr>
          <p:blipFill>
            <a:blip r:embed="rId4" cstate="print"/>
            <a:srcRect/>
            <a:stretch>
              <a:fillRect/>
            </a:stretch>
          </p:blipFill>
          <p:spPr bwMode="auto">
            <a:xfrm>
              <a:off x="239713" y="1357298"/>
              <a:ext cx="1762137" cy="2643206"/>
            </a:xfrm>
            <a:prstGeom prst="rect">
              <a:avLst/>
            </a:prstGeom>
            <a:noFill/>
          </p:spPr>
        </p:pic>
        <p:pic>
          <p:nvPicPr>
            <p:cNvPr id="2051" name="Picture 3" descr="C:\Users\Etrus\Desktop\telescopdoklad\newtonslaw.jpg"/>
            <p:cNvPicPr>
              <a:picLocks noChangeAspect="1" noChangeArrowheads="1"/>
            </p:cNvPicPr>
            <p:nvPr/>
          </p:nvPicPr>
          <p:blipFill>
            <a:blip r:embed="rId5" cstate="print"/>
            <a:srcRect/>
            <a:stretch>
              <a:fillRect/>
            </a:stretch>
          </p:blipFill>
          <p:spPr bwMode="auto">
            <a:xfrm>
              <a:off x="2000232" y="1357298"/>
              <a:ext cx="3524275" cy="2643206"/>
            </a:xfrm>
            <a:prstGeom prst="rect">
              <a:avLst/>
            </a:prstGeom>
            <a:noFill/>
          </p:spPr>
        </p:pic>
      </p:grpSp>
      <p:grpSp>
        <p:nvGrpSpPr>
          <p:cNvPr id="4" name="Gruppo 7"/>
          <p:cNvGrpSpPr/>
          <p:nvPr/>
        </p:nvGrpSpPr>
        <p:grpSpPr>
          <a:xfrm>
            <a:off x="3357554" y="4383072"/>
            <a:ext cx="5662884" cy="2332076"/>
            <a:chOff x="3571868" y="4214817"/>
            <a:chExt cx="5448570" cy="2332053"/>
          </a:xfrm>
        </p:grpSpPr>
        <p:pic>
          <p:nvPicPr>
            <p:cNvPr id="2052" name="Picture 4" descr="C:\Users\Etrus\Desktop\telescopdoklad\Pierre-Simon_Laplace.jpg"/>
            <p:cNvPicPr>
              <a:picLocks noChangeAspect="1" noChangeArrowheads="1"/>
            </p:cNvPicPr>
            <p:nvPr/>
          </p:nvPicPr>
          <p:blipFill>
            <a:blip r:embed="rId6" cstate="print"/>
            <a:srcRect/>
            <a:stretch>
              <a:fillRect/>
            </a:stretch>
          </p:blipFill>
          <p:spPr bwMode="auto">
            <a:xfrm>
              <a:off x="7286644" y="4214818"/>
              <a:ext cx="1733794" cy="2310281"/>
            </a:xfrm>
            <a:prstGeom prst="rect">
              <a:avLst/>
            </a:prstGeom>
            <a:noFill/>
          </p:spPr>
        </p:pic>
        <p:pic>
          <p:nvPicPr>
            <p:cNvPr id="2053" name="Picture 5" descr="C:\Users\Etrus\Desktop\telescopdoklad\Solar_sys.jpg"/>
            <p:cNvPicPr>
              <a:picLocks noChangeAspect="1" noChangeArrowheads="1"/>
            </p:cNvPicPr>
            <p:nvPr/>
          </p:nvPicPr>
          <p:blipFill>
            <a:blip r:embed="rId7" cstate="print"/>
            <a:srcRect/>
            <a:stretch>
              <a:fillRect/>
            </a:stretch>
          </p:blipFill>
          <p:spPr bwMode="auto">
            <a:xfrm>
              <a:off x="3571868" y="4214817"/>
              <a:ext cx="3714776" cy="2332053"/>
            </a:xfrm>
            <a:prstGeom prst="rect">
              <a:avLst/>
            </a:prstGeom>
            <a:noFill/>
          </p:spPr>
        </p:pic>
      </p:grpSp>
      <p:sp>
        <p:nvSpPr>
          <p:cNvPr id="9" name="CasellaDiTesto 8"/>
          <p:cNvSpPr txBox="1"/>
          <p:nvPr/>
        </p:nvSpPr>
        <p:spPr>
          <a:xfrm>
            <a:off x="5643570" y="2214554"/>
            <a:ext cx="3286148" cy="1477328"/>
          </a:xfrm>
          <a:prstGeom prst="rect">
            <a:avLst/>
          </a:prstGeom>
          <a:noFill/>
        </p:spPr>
        <p:txBody>
          <a:bodyPr wrap="square" rtlCol="0">
            <a:spAutoFit/>
          </a:bodyPr>
          <a:lstStyle/>
          <a:p>
            <a:r>
              <a:rPr lang="en-US" dirty="0" smtClean="0"/>
              <a:t>La </a:t>
            </a:r>
            <a:r>
              <a:rPr lang="en-US" dirty="0" err="1" smtClean="0"/>
              <a:t>legge</a:t>
            </a:r>
            <a:r>
              <a:rPr lang="en-US" dirty="0" smtClean="0"/>
              <a:t> </a:t>
            </a:r>
            <a:r>
              <a:rPr lang="en-US" dirty="0" err="1" smtClean="0"/>
              <a:t>di</a:t>
            </a:r>
            <a:r>
              <a:rPr lang="en-US" dirty="0" smtClean="0"/>
              <a:t> Newton </a:t>
            </a:r>
            <a:r>
              <a:rPr lang="en-US" dirty="0" err="1" smtClean="0"/>
              <a:t>spiega</a:t>
            </a:r>
            <a:r>
              <a:rPr lang="en-US" dirty="0" smtClean="0"/>
              <a:t> </a:t>
            </a:r>
            <a:r>
              <a:rPr lang="en-US" dirty="0" err="1" smtClean="0"/>
              <a:t>perfettamente</a:t>
            </a:r>
            <a:r>
              <a:rPr lang="en-US" dirty="0" smtClean="0"/>
              <a:t> </a:t>
            </a:r>
            <a:r>
              <a:rPr lang="en-US" dirty="0" err="1" smtClean="0"/>
              <a:t>tutti</a:t>
            </a:r>
            <a:r>
              <a:rPr lang="en-US" dirty="0" smtClean="0"/>
              <a:t> </a:t>
            </a:r>
            <a:r>
              <a:rPr lang="en-US" dirty="0" err="1" smtClean="0"/>
              <a:t>i</a:t>
            </a:r>
            <a:r>
              <a:rPr lang="en-US" dirty="0" smtClean="0"/>
              <a:t> </a:t>
            </a:r>
            <a:r>
              <a:rPr lang="en-US" dirty="0" err="1" smtClean="0"/>
              <a:t>moti</a:t>
            </a:r>
            <a:r>
              <a:rPr lang="en-US" dirty="0" smtClean="0"/>
              <a:t> </a:t>
            </a:r>
            <a:r>
              <a:rPr lang="en-US" dirty="0" err="1" smtClean="0"/>
              <a:t>dei</a:t>
            </a:r>
            <a:r>
              <a:rPr lang="en-US" dirty="0" smtClean="0"/>
              <a:t> </a:t>
            </a:r>
            <a:r>
              <a:rPr lang="en-US" dirty="0" err="1" smtClean="0"/>
              <a:t>corpi</a:t>
            </a:r>
            <a:r>
              <a:rPr lang="en-US" dirty="0" smtClean="0"/>
              <a:t> </a:t>
            </a:r>
            <a:r>
              <a:rPr lang="en-US" dirty="0" err="1" smtClean="0"/>
              <a:t>costituenti</a:t>
            </a:r>
            <a:r>
              <a:rPr lang="en-US" dirty="0" smtClean="0"/>
              <a:t> </a:t>
            </a:r>
            <a:r>
              <a:rPr lang="en-US" dirty="0" err="1" smtClean="0"/>
              <a:t>il</a:t>
            </a:r>
            <a:r>
              <a:rPr lang="en-US" dirty="0" smtClean="0"/>
              <a:t> </a:t>
            </a:r>
            <a:r>
              <a:rPr lang="en-US" dirty="0" err="1" smtClean="0"/>
              <a:t>Sistema</a:t>
            </a:r>
            <a:r>
              <a:rPr lang="en-US" dirty="0" smtClean="0"/>
              <a:t> </a:t>
            </a:r>
            <a:r>
              <a:rPr lang="en-US" dirty="0" err="1" smtClean="0"/>
              <a:t>Solare</a:t>
            </a:r>
            <a:r>
              <a:rPr lang="en-US" dirty="0" smtClean="0"/>
              <a:t>, </a:t>
            </a:r>
            <a:r>
              <a:rPr lang="en-US" dirty="0" err="1" smtClean="0"/>
              <a:t>cio</a:t>
            </a:r>
            <a:r>
              <a:rPr lang="it-IT" dirty="0" smtClean="0"/>
              <a:t>è il Mondo degli Antichi.</a:t>
            </a:r>
            <a:endParaRPr lang="it-IT" dirty="0"/>
          </a:p>
        </p:txBody>
      </p:sp>
      <p:sp>
        <p:nvSpPr>
          <p:cNvPr id="10" name="CasellaDiTesto 9"/>
          <p:cNvSpPr txBox="1"/>
          <p:nvPr/>
        </p:nvSpPr>
        <p:spPr>
          <a:xfrm>
            <a:off x="214282" y="4272677"/>
            <a:ext cx="3071834" cy="2585323"/>
          </a:xfrm>
          <a:prstGeom prst="rect">
            <a:avLst/>
          </a:prstGeom>
          <a:noFill/>
        </p:spPr>
        <p:txBody>
          <a:bodyPr wrap="square" rtlCol="0">
            <a:spAutoFit/>
          </a:bodyPr>
          <a:lstStyle/>
          <a:p>
            <a:r>
              <a:rPr lang="it-IT" dirty="0" smtClean="0"/>
              <a:t>Pierre Simon Laplace, portò a perfezione la Fisica Newtoniana e sviluppò la Teoria Matematica per calcolare ogni </a:t>
            </a:r>
            <a:r>
              <a:rPr lang="it-IT" dirty="0" err="1" smtClean="0"/>
              <a:t>orbita……</a:t>
            </a:r>
            <a:r>
              <a:rPr lang="it-IT" dirty="0" smtClean="0"/>
              <a:t>, ma dopo la sua morte si seppe che il Mondo era molto più grande. Parallasse di </a:t>
            </a:r>
            <a:r>
              <a:rPr lang="it-IT" dirty="0" err="1" smtClean="0"/>
              <a:t>Cygni</a:t>
            </a:r>
            <a:r>
              <a:rPr lang="it-IT" dirty="0" smtClean="0"/>
              <a:t> 61………!</a:t>
            </a:r>
            <a:endParaRPr lang="it-IT" dirty="0"/>
          </a:p>
        </p:txBody>
      </p:sp>
      <p:sp>
        <p:nvSpPr>
          <p:cNvPr id="11" name="CasellaDiTesto 10"/>
          <p:cNvSpPr txBox="1"/>
          <p:nvPr/>
        </p:nvSpPr>
        <p:spPr>
          <a:xfrm>
            <a:off x="5572132" y="3714752"/>
            <a:ext cx="3357586" cy="646331"/>
          </a:xfrm>
          <a:prstGeom prst="rect">
            <a:avLst/>
          </a:prstGeom>
          <a:noFill/>
        </p:spPr>
        <p:txBody>
          <a:bodyPr wrap="square" rtlCol="0">
            <a:spAutoFit/>
          </a:bodyPr>
          <a:lstStyle/>
          <a:p>
            <a:r>
              <a:rPr lang="it-IT" b="1" i="1" dirty="0" err="1" smtClean="0">
                <a:solidFill>
                  <a:srgbClr val="C00000"/>
                </a:solidFill>
              </a:rPr>
              <a:t>Exposition</a:t>
            </a:r>
            <a:r>
              <a:rPr lang="it-IT" b="1" i="1" dirty="0" smtClean="0">
                <a:solidFill>
                  <a:srgbClr val="C00000"/>
                </a:solidFill>
              </a:rPr>
              <a:t> </a:t>
            </a:r>
            <a:r>
              <a:rPr lang="it-IT" b="1" i="1" dirty="0" err="1" smtClean="0">
                <a:solidFill>
                  <a:srgbClr val="C00000"/>
                </a:solidFill>
              </a:rPr>
              <a:t>du</a:t>
            </a:r>
            <a:r>
              <a:rPr lang="it-IT" b="1" i="1" dirty="0" smtClean="0">
                <a:solidFill>
                  <a:srgbClr val="C00000"/>
                </a:solidFill>
              </a:rPr>
              <a:t> </a:t>
            </a:r>
            <a:r>
              <a:rPr lang="it-IT" b="1" i="1" dirty="0" err="1" smtClean="0">
                <a:solidFill>
                  <a:srgbClr val="C00000"/>
                </a:solidFill>
              </a:rPr>
              <a:t>Système</a:t>
            </a:r>
            <a:r>
              <a:rPr lang="it-IT" b="1" i="1" dirty="0" smtClean="0">
                <a:solidFill>
                  <a:srgbClr val="C00000"/>
                </a:solidFill>
              </a:rPr>
              <a:t> </a:t>
            </a:r>
            <a:r>
              <a:rPr lang="it-IT" b="1" i="1" dirty="0" err="1" smtClean="0">
                <a:solidFill>
                  <a:srgbClr val="C00000"/>
                </a:solidFill>
              </a:rPr>
              <a:t>du</a:t>
            </a:r>
            <a:r>
              <a:rPr lang="it-IT" b="1" i="1" dirty="0" smtClean="0">
                <a:solidFill>
                  <a:srgbClr val="C00000"/>
                </a:solidFill>
              </a:rPr>
              <a:t> Monde </a:t>
            </a:r>
            <a:r>
              <a:rPr lang="en-US" b="1" i="1" dirty="0" smtClean="0">
                <a:solidFill>
                  <a:srgbClr val="C00000"/>
                </a:solidFill>
              </a:rPr>
              <a:t>(1813)</a:t>
            </a:r>
            <a:endParaRPr lang="it-IT" i="1" dirty="0">
              <a:solidFill>
                <a:srgbClr val="C00000"/>
              </a:solidFill>
            </a:endParaRPr>
          </a:p>
        </p:txBody>
      </p:sp>
      <p:pic>
        <p:nvPicPr>
          <p:cNvPr id="15" name="FreDokl_it_audio283-0.wav">
            <a:hlinkClick r:id="" action="ppaction://media"/>
          </p:cNvPr>
          <p:cNvPicPr>
            <a:picLocks noRot="1" noChangeAspect="1"/>
          </p:cNvPicPr>
          <p:nvPr>
            <a:audioFile r:link="rId1"/>
          </p:nvPr>
        </p:nvPicPr>
        <p:blipFill>
          <a:blip r:embed="rId8" cstate="print"/>
          <a:stretch>
            <a:fillRect/>
          </a:stretch>
        </p:blipFill>
        <p:spPr>
          <a:xfrm>
            <a:off x="8670925" y="6384925"/>
            <a:ext cx="304800" cy="304800"/>
          </a:xfrm>
          <a:prstGeom prst="rect">
            <a:avLst/>
          </a:prstGeom>
        </p:spPr>
      </p:pic>
    </p:spTree>
  </p:cSld>
  <p:clrMapOvr>
    <a:masterClrMapping/>
  </p:clrMapOvr>
  <p:transition advTm="98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l"/>
            <a:r>
              <a:rPr lang="en-US" dirty="0" smtClean="0"/>
              <a:t>Come </a:t>
            </a:r>
            <a:r>
              <a:rPr lang="en-US" dirty="0" err="1" smtClean="0"/>
              <a:t>misurare</a:t>
            </a:r>
            <a:r>
              <a:rPr lang="en-US" dirty="0" smtClean="0"/>
              <a:t> le </a:t>
            </a:r>
            <a:r>
              <a:rPr lang="en-US" dirty="0" err="1" smtClean="0"/>
              <a:t>distanze</a:t>
            </a:r>
            <a:r>
              <a:rPr lang="en-US" dirty="0" smtClean="0"/>
              <a:t> </a:t>
            </a:r>
            <a:r>
              <a:rPr lang="en-US" dirty="0" err="1" smtClean="0"/>
              <a:t>delle</a:t>
            </a:r>
            <a:r>
              <a:rPr lang="en-US" dirty="0" smtClean="0"/>
              <a:t> </a:t>
            </a:r>
            <a:r>
              <a:rPr lang="en-US" dirty="0" err="1" smtClean="0"/>
              <a:t>stelle</a:t>
            </a:r>
            <a:r>
              <a:rPr lang="en-US" dirty="0" smtClean="0"/>
              <a:t>?</a:t>
            </a:r>
            <a:endParaRPr lang="it-IT" dirty="0"/>
          </a:p>
        </p:txBody>
      </p:sp>
      <p:sp>
        <p:nvSpPr>
          <p:cNvPr id="3" name="CasellaDiTesto 2"/>
          <p:cNvSpPr txBox="1"/>
          <p:nvPr/>
        </p:nvSpPr>
        <p:spPr>
          <a:xfrm>
            <a:off x="214282" y="1571612"/>
            <a:ext cx="8143932" cy="830997"/>
          </a:xfrm>
          <a:prstGeom prst="rect">
            <a:avLst/>
          </a:prstGeom>
          <a:noFill/>
        </p:spPr>
        <p:txBody>
          <a:bodyPr wrap="square" rtlCol="0">
            <a:spAutoFit/>
          </a:bodyPr>
          <a:lstStyle/>
          <a:p>
            <a:r>
              <a:rPr lang="en-US" sz="2400" b="1" dirty="0" smtClean="0"/>
              <a:t>Per </a:t>
            </a:r>
            <a:r>
              <a:rPr lang="en-US" sz="2400" b="1" dirty="0" err="1" smtClean="0"/>
              <a:t>quelle</a:t>
            </a:r>
            <a:r>
              <a:rPr lang="en-US" sz="2400" b="1" dirty="0" smtClean="0"/>
              <a:t> pi</a:t>
            </a:r>
            <a:r>
              <a:rPr lang="it-IT" sz="2400" b="1" dirty="0" smtClean="0"/>
              <a:t>ù vicine abbiamo il parallasse, ma per quelle un poco più lontane, come fare</a:t>
            </a:r>
            <a:r>
              <a:rPr lang="en-US" sz="2400" b="1" dirty="0" smtClean="0"/>
              <a:t>?</a:t>
            </a:r>
            <a:endParaRPr lang="it-IT" sz="2400" b="1" dirty="0"/>
          </a:p>
        </p:txBody>
      </p:sp>
      <p:pic>
        <p:nvPicPr>
          <p:cNvPr id="3074" name="Picture 2" descr="C:\Users\Etrus\Desktop\telescopdoklad\galex-candles-580x435.jpg"/>
          <p:cNvPicPr>
            <a:picLocks noChangeAspect="1" noChangeArrowheads="1"/>
          </p:cNvPicPr>
          <p:nvPr/>
        </p:nvPicPr>
        <p:blipFill>
          <a:blip r:embed="rId4" cstate="print"/>
          <a:srcRect/>
          <a:stretch>
            <a:fillRect/>
          </a:stretch>
        </p:blipFill>
        <p:spPr bwMode="auto">
          <a:xfrm>
            <a:off x="214282" y="3143248"/>
            <a:ext cx="4572032" cy="3429024"/>
          </a:xfrm>
          <a:prstGeom prst="rect">
            <a:avLst/>
          </a:prstGeom>
          <a:noFill/>
        </p:spPr>
      </p:pic>
      <p:sp>
        <p:nvSpPr>
          <p:cNvPr id="5" name="CasellaDiTesto 4"/>
          <p:cNvSpPr txBox="1"/>
          <p:nvPr/>
        </p:nvSpPr>
        <p:spPr>
          <a:xfrm>
            <a:off x="214282" y="2357430"/>
            <a:ext cx="5357850" cy="830997"/>
          </a:xfrm>
          <a:prstGeom prst="rect">
            <a:avLst/>
          </a:prstGeom>
          <a:noFill/>
        </p:spPr>
        <p:txBody>
          <a:bodyPr wrap="square" rtlCol="0">
            <a:spAutoFit/>
          </a:bodyPr>
          <a:lstStyle/>
          <a:p>
            <a:r>
              <a:rPr lang="en-US" sz="2400" b="1" dirty="0" err="1" smtClean="0"/>
              <a:t>Abbiamo</a:t>
            </a:r>
            <a:r>
              <a:rPr lang="en-US" sz="2400" b="1" dirty="0" smtClean="0"/>
              <a:t> </a:t>
            </a:r>
            <a:r>
              <a:rPr lang="en-US" sz="2400" b="1" dirty="0" err="1" smtClean="0"/>
              <a:t>bisogno</a:t>
            </a:r>
            <a:r>
              <a:rPr lang="en-US" sz="2400" b="1" dirty="0" smtClean="0"/>
              <a:t> </a:t>
            </a:r>
            <a:r>
              <a:rPr lang="en-US" sz="2400" b="1" dirty="0" err="1" smtClean="0"/>
              <a:t>di</a:t>
            </a:r>
            <a:r>
              <a:rPr lang="en-US" sz="2400" b="1" dirty="0" smtClean="0"/>
              <a:t> </a:t>
            </a:r>
            <a:r>
              <a:rPr lang="en-US" sz="2400" b="1" dirty="0" err="1" smtClean="0"/>
              <a:t>candele</a:t>
            </a:r>
            <a:r>
              <a:rPr lang="en-US" sz="2400" b="1" dirty="0" smtClean="0"/>
              <a:t> standard!</a:t>
            </a:r>
            <a:endParaRPr lang="it-IT" dirty="0"/>
          </a:p>
        </p:txBody>
      </p:sp>
      <p:grpSp>
        <p:nvGrpSpPr>
          <p:cNvPr id="4" name="Gruppo 11"/>
          <p:cNvGrpSpPr/>
          <p:nvPr/>
        </p:nvGrpSpPr>
        <p:grpSpPr>
          <a:xfrm>
            <a:off x="6072198" y="2000240"/>
            <a:ext cx="2786082" cy="3071834"/>
            <a:chOff x="5214942" y="2071678"/>
            <a:chExt cx="2714644" cy="3214710"/>
          </a:xfrm>
        </p:grpSpPr>
        <p:pic>
          <p:nvPicPr>
            <p:cNvPr id="8" name="Picture 2" descr="slide0028_image051[1]"/>
            <p:cNvPicPr>
              <a:picLocks noChangeAspect="1" noChangeArrowheads="1"/>
            </p:cNvPicPr>
            <p:nvPr/>
          </p:nvPicPr>
          <p:blipFill>
            <a:blip r:embed="rId5" cstate="print"/>
            <a:srcRect/>
            <a:stretch>
              <a:fillRect/>
            </a:stretch>
          </p:blipFill>
          <p:spPr bwMode="auto">
            <a:xfrm>
              <a:off x="5214942" y="2071678"/>
              <a:ext cx="2714644" cy="2174847"/>
            </a:xfrm>
            <a:prstGeom prst="rect">
              <a:avLst/>
            </a:prstGeom>
            <a:noFill/>
          </p:spPr>
        </p:pic>
        <p:pic>
          <p:nvPicPr>
            <p:cNvPr id="10" name="Immagine 9" descr="txp_fig.png"/>
            <p:cNvPicPr>
              <a:picLocks noChangeAspect="1"/>
            </p:cNvPicPr>
            <p:nvPr>
              <p:custDataLst>
                <p:tags r:id="rId1"/>
              </p:custDataLst>
            </p:nvPr>
          </p:nvPicPr>
          <p:blipFill>
            <a:blip r:embed="rId6" cstate="print">
              <a:lum/>
            </a:blip>
            <a:stretch>
              <a:fillRect/>
            </a:stretch>
          </p:blipFill>
          <p:spPr>
            <a:xfrm>
              <a:off x="5214942" y="4214818"/>
              <a:ext cx="2704508" cy="1071570"/>
            </a:xfrm>
            <a:prstGeom prst="rect">
              <a:avLst/>
            </a:prstGeom>
          </p:spPr>
        </p:pic>
      </p:grpSp>
      <p:sp>
        <p:nvSpPr>
          <p:cNvPr id="11" name="CasellaDiTesto 10"/>
          <p:cNvSpPr txBox="1"/>
          <p:nvPr/>
        </p:nvSpPr>
        <p:spPr>
          <a:xfrm>
            <a:off x="4929191" y="5103674"/>
            <a:ext cx="4214809" cy="1754326"/>
          </a:xfrm>
          <a:prstGeom prst="rect">
            <a:avLst/>
          </a:prstGeom>
          <a:noFill/>
        </p:spPr>
        <p:txBody>
          <a:bodyPr wrap="square" rtlCol="0">
            <a:spAutoFit/>
          </a:bodyPr>
          <a:lstStyle/>
          <a:p>
            <a:r>
              <a:rPr lang="en-US" dirty="0" smtClean="0"/>
              <a:t>La </a:t>
            </a:r>
            <a:r>
              <a:rPr lang="en-US" dirty="0" err="1" smtClean="0"/>
              <a:t>luminosit</a:t>
            </a:r>
            <a:r>
              <a:rPr lang="it-IT" dirty="0" smtClean="0"/>
              <a:t>à diminuisce con il quadrato della distanza. Se conosciamo la luminosità assoluta di un oggetto e misuriamo quella apparente, deduciamo la distanza dell’oggetto stesso.</a:t>
            </a:r>
            <a:endParaRPr lang="it-IT" dirty="0"/>
          </a:p>
        </p:txBody>
      </p:sp>
    </p:spTree>
  </p:cSld>
  <p:clrMapOvr>
    <a:masterClrMapping/>
  </p:clrMapOvr>
  <p:transition advTm="49291"/>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l"/>
            <a:r>
              <a:rPr lang="it-IT" dirty="0" smtClean="0"/>
              <a:t>Le stelle stesse sono candele standard</a:t>
            </a:r>
            <a:endParaRPr lang="it-IT" dirty="0"/>
          </a:p>
        </p:txBody>
      </p:sp>
      <p:pic>
        <p:nvPicPr>
          <p:cNvPr id="3" name="Immagine 2" descr="diagramma_hr1.gif"/>
          <p:cNvPicPr>
            <a:picLocks noChangeAspect="1"/>
          </p:cNvPicPr>
          <p:nvPr/>
        </p:nvPicPr>
        <p:blipFill>
          <a:blip r:embed="rId3" cstate="print"/>
          <a:stretch>
            <a:fillRect/>
          </a:stretch>
        </p:blipFill>
        <p:spPr>
          <a:xfrm>
            <a:off x="714348" y="1505888"/>
            <a:ext cx="4357718" cy="3555897"/>
          </a:xfrm>
          <a:prstGeom prst="rect">
            <a:avLst/>
          </a:prstGeom>
        </p:spPr>
      </p:pic>
      <p:sp>
        <p:nvSpPr>
          <p:cNvPr id="4" name="CasellaDiTesto 3"/>
          <p:cNvSpPr txBox="1"/>
          <p:nvPr/>
        </p:nvSpPr>
        <p:spPr>
          <a:xfrm>
            <a:off x="5572132" y="1285860"/>
            <a:ext cx="3286148" cy="2308324"/>
          </a:xfrm>
          <a:prstGeom prst="rect">
            <a:avLst/>
          </a:prstGeom>
          <a:noFill/>
        </p:spPr>
        <p:txBody>
          <a:bodyPr wrap="square" rtlCol="0">
            <a:spAutoFit/>
          </a:bodyPr>
          <a:lstStyle/>
          <a:p>
            <a:r>
              <a:rPr lang="it-IT" dirty="0" smtClean="0"/>
              <a:t>Le popolazione delle stelle si distribuisce su alcune curve empiriche che collegano la loro luminosità assoluta alla loro temperatura (colore). Queste curve formano il diagramma di </a:t>
            </a:r>
            <a:r>
              <a:rPr lang="it-IT" dirty="0" err="1" smtClean="0"/>
              <a:t>Hertzsprung</a:t>
            </a:r>
            <a:r>
              <a:rPr lang="it-IT" dirty="0" smtClean="0"/>
              <a:t> Russell  </a:t>
            </a:r>
            <a:endParaRPr lang="it-IT" dirty="0"/>
          </a:p>
        </p:txBody>
      </p:sp>
      <p:sp>
        <p:nvSpPr>
          <p:cNvPr id="5" name="CasellaDiTesto 4"/>
          <p:cNvSpPr txBox="1"/>
          <p:nvPr/>
        </p:nvSpPr>
        <p:spPr>
          <a:xfrm>
            <a:off x="5572132" y="3571876"/>
            <a:ext cx="3143272" cy="1200329"/>
          </a:xfrm>
          <a:prstGeom prst="rect">
            <a:avLst/>
          </a:prstGeom>
          <a:noFill/>
        </p:spPr>
        <p:txBody>
          <a:bodyPr wrap="square" rtlCol="0">
            <a:spAutoFit/>
          </a:bodyPr>
          <a:lstStyle/>
          <a:p>
            <a:r>
              <a:rPr lang="it-IT" dirty="0" err="1" smtClean="0"/>
              <a:t>All</a:t>
            </a:r>
            <a:r>
              <a:rPr lang="en-US" dirty="0" smtClean="0"/>
              <a:t>’</a:t>
            </a:r>
            <a:r>
              <a:rPr lang="en-US" dirty="0" err="1" smtClean="0"/>
              <a:t>interno</a:t>
            </a:r>
            <a:r>
              <a:rPr lang="en-US" dirty="0" smtClean="0"/>
              <a:t> </a:t>
            </a:r>
            <a:r>
              <a:rPr lang="en-US" dirty="0" err="1" smtClean="0"/>
              <a:t>della</a:t>
            </a:r>
            <a:r>
              <a:rPr lang="en-US" dirty="0" smtClean="0"/>
              <a:t> </a:t>
            </a:r>
            <a:r>
              <a:rPr lang="en-US" dirty="0" err="1" smtClean="0"/>
              <a:t>Galassia</a:t>
            </a:r>
            <a:r>
              <a:rPr lang="en-US" dirty="0" smtClean="0"/>
              <a:t> </a:t>
            </a:r>
            <a:r>
              <a:rPr lang="en-US" dirty="0" err="1" smtClean="0"/>
              <a:t>questo</a:t>
            </a:r>
            <a:r>
              <a:rPr lang="en-US" dirty="0" smtClean="0"/>
              <a:t> </a:t>
            </a:r>
            <a:r>
              <a:rPr lang="en-US" dirty="0" err="1" smtClean="0"/>
              <a:t>ci</a:t>
            </a:r>
            <a:r>
              <a:rPr lang="en-US" dirty="0" smtClean="0"/>
              <a:t> </a:t>
            </a:r>
            <a:r>
              <a:rPr lang="en-US" dirty="0" err="1" smtClean="0"/>
              <a:t>permette</a:t>
            </a:r>
            <a:r>
              <a:rPr lang="en-US" dirty="0" smtClean="0"/>
              <a:t> </a:t>
            </a:r>
            <a:r>
              <a:rPr lang="en-US" dirty="0" err="1" smtClean="0"/>
              <a:t>di</a:t>
            </a:r>
            <a:r>
              <a:rPr lang="en-US" dirty="0" smtClean="0"/>
              <a:t> </a:t>
            </a:r>
            <a:r>
              <a:rPr lang="en-US" dirty="0" err="1" smtClean="0"/>
              <a:t>calcolare</a:t>
            </a:r>
            <a:r>
              <a:rPr lang="en-US" dirty="0" smtClean="0"/>
              <a:t> </a:t>
            </a:r>
            <a:r>
              <a:rPr lang="en-US" dirty="0" err="1" smtClean="0"/>
              <a:t>molte</a:t>
            </a:r>
            <a:r>
              <a:rPr lang="en-US" dirty="0" smtClean="0"/>
              <a:t> </a:t>
            </a:r>
            <a:r>
              <a:rPr lang="en-US" dirty="0" err="1" smtClean="0"/>
              <a:t>distanze</a:t>
            </a:r>
            <a:r>
              <a:rPr lang="en-US" dirty="0" smtClean="0"/>
              <a:t>, ma </a:t>
            </a:r>
            <a:r>
              <a:rPr lang="en-US" dirty="0" err="1" smtClean="0"/>
              <a:t>fuori</a:t>
            </a:r>
            <a:r>
              <a:rPr lang="en-US" dirty="0" smtClean="0"/>
              <a:t> </a:t>
            </a:r>
            <a:r>
              <a:rPr lang="en-US" dirty="0" err="1" smtClean="0"/>
              <a:t>da</a:t>
            </a:r>
            <a:r>
              <a:rPr lang="en-US" dirty="0" smtClean="0"/>
              <a:t> </a:t>
            </a:r>
            <a:r>
              <a:rPr lang="en-US" dirty="0" err="1" smtClean="0"/>
              <a:t>questa</a:t>
            </a:r>
            <a:r>
              <a:rPr lang="en-US" dirty="0" smtClean="0"/>
              <a:t> come fare….?</a:t>
            </a:r>
            <a:endParaRPr lang="it-IT" dirty="0"/>
          </a:p>
        </p:txBody>
      </p:sp>
      <p:sp>
        <p:nvSpPr>
          <p:cNvPr id="6" name="CasellaDiTesto 5"/>
          <p:cNvSpPr txBox="1"/>
          <p:nvPr/>
        </p:nvSpPr>
        <p:spPr>
          <a:xfrm>
            <a:off x="714348" y="5286388"/>
            <a:ext cx="8001056" cy="1200329"/>
          </a:xfrm>
          <a:prstGeom prst="rect">
            <a:avLst/>
          </a:prstGeom>
          <a:noFill/>
        </p:spPr>
        <p:txBody>
          <a:bodyPr wrap="square" rtlCol="0">
            <a:spAutoFit/>
          </a:bodyPr>
          <a:lstStyle/>
          <a:p>
            <a:r>
              <a:rPr lang="en-US" sz="2400" b="1" i="1" dirty="0" smtClean="0">
                <a:solidFill>
                  <a:srgbClr val="C00000"/>
                </a:solidFill>
              </a:rPr>
              <a:t>Il 26 </a:t>
            </a:r>
            <a:r>
              <a:rPr lang="en-US" sz="2400" b="1" i="1" dirty="0" err="1" smtClean="0">
                <a:solidFill>
                  <a:srgbClr val="C00000"/>
                </a:solidFill>
              </a:rPr>
              <a:t>Aprile</a:t>
            </a:r>
            <a:r>
              <a:rPr lang="en-US" sz="2400" b="1" i="1" dirty="0" smtClean="0">
                <a:solidFill>
                  <a:srgbClr val="C00000"/>
                </a:solidFill>
              </a:rPr>
              <a:t> del 1920 non </a:t>
            </a:r>
            <a:r>
              <a:rPr lang="en-US" sz="2400" b="1" i="1" dirty="0" err="1" smtClean="0">
                <a:solidFill>
                  <a:srgbClr val="C00000"/>
                </a:solidFill>
              </a:rPr>
              <a:t>si</a:t>
            </a:r>
            <a:r>
              <a:rPr lang="en-US" sz="2400" b="1" i="1" dirty="0" smtClean="0">
                <a:solidFill>
                  <a:srgbClr val="C00000"/>
                </a:solidFill>
              </a:rPr>
              <a:t> </a:t>
            </a:r>
            <a:r>
              <a:rPr lang="en-US" sz="2400" b="1" i="1" dirty="0" err="1" smtClean="0">
                <a:solidFill>
                  <a:srgbClr val="C00000"/>
                </a:solidFill>
              </a:rPr>
              <a:t>sapeva</a:t>
            </a:r>
            <a:r>
              <a:rPr lang="en-US" sz="2400" b="1" i="1" dirty="0" smtClean="0">
                <a:solidFill>
                  <a:srgbClr val="C00000"/>
                </a:solidFill>
              </a:rPr>
              <a:t> </a:t>
            </a:r>
            <a:r>
              <a:rPr lang="en-US" sz="2400" b="1" i="1" dirty="0" err="1" smtClean="0">
                <a:solidFill>
                  <a:srgbClr val="C00000"/>
                </a:solidFill>
              </a:rPr>
              <a:t>ancora</a:t>
            </a:r>
            <a:r>
              <a:rPr lang="en-US" sz="2400" b="1" i="1" dirty="0" smtClean="0">
                <a:solidFill>
                  <a:srgbClr val="C00000"/>
                </a:solidFill>
              </a:rPr>
              <a:t> con </a:t>
            </a:r>
            <a:r>
              <a:rPr lang="en-US" sz="2400" b="1" i="1" dirty="0" err="1" smtClean="0">
                <a:solidFill>
                  <a:srgbClr val="C00000"/>
                </a:solidFill>
              </a:rPr>
              <a:t>certezza</a:t>
            </a:r>
            <a:r>
              <a:rPr lang="en-US" sz="2400" b="1" i="1" dirty="0" smtClean="0">
                <a:solidFill>
                  <a:srgbClr val="C00000"/>
                </a:solidFill>
              </a:rPr>
              <a:t> </a:t>
            </a:r>
            <a:r>
              <a:rPr lang="en-US" sz="2400" b="1" i="1" dirty="0" err="1" smtClean="0">
                <a:solidFill>
                  <a:srgbClr val="C00000"/>
                </a:solidFill>
              </a:rPr>
              <a:t>che</a:t>
            </a:r>
            <a:r>
              <a:rPr lang="en-US" sz="2400" b="1" i="1" dirty="0" smtClean="0">
                <a:solidFill>
                  <a:srgbClr val="C00000"/>
                </a:solidFill>
              </a:rPr>
              <a:t> </a:t>
            </a:r>
            <a:r>
              <a:rPr lang="en-US" sz="2400" b="1" i="1" dirty="0" err="1" smtClean="0">
                <a:solidFill>
                  <a:srgbClr val="C00000"/>
                </a:solidFill>
              </a:rPr>
              <a:t>esistessero</a:t>
            </a:r>
            <a:r>
              <a:rPr lang="en-US" sz="2400" b="1" i="1" dirty="0" smtClean="0">
                <a:solidFill>
                  <a:srgbClr val="C00000"/>
                </a:solidFill>
              </a:rPr>
              <a:t> </a:t>
            </a:r>
            <a:r>
              <a:rPr lang="en-US" sz="2400" b="1" i="1" dirty="0" err="1" smtClean="0">
                <a:solidFill>
                  <a:srgbClr val="C00000"/>
                </a:solidFill>
              </a:rPr>
              <a:t>altre</a:t>
            </a:r>
            <a:r>
              <a:rPr lang="en-US" sz="2400" b="1" i="1" dirty="0" smtClean="0">
                <a:solidFill>
                  <a:srgbClr val="C00000"/>
                </a:solidFill>
              </a:rPr>
              <a:t> </a:t>
            </a:r>
            <a:r>
              <a:rPr lang="en-US" sz="2400" b="1" i="1" dirty="0" err="1" smtClean="0">
                <a:solidFill>
                  <a:srgbClr val="C00000"/>
                </a:solidFill>
              </a:rPr>
              <a:t>Galassie</a:t>
            </a:r>
            <a:r>
              <a:rPr lang="en-US" sz="2400" b="1" i="1" dirty="0" smtClean="0">
                <a:solidFill>
                  <a:srgbClr val="C00000"/>
                </a:solidFill>
              </a:rPr>
              <a:t> e non </a:t>
            </a:r>
            <a:r>
              <a:rPr lang="en-US" sz="2400" b="1" i="1" dirty="0" err="1" smtClean="0">
                <a:solidFill>
                  <a:srgbClr val="C00000"/>
                </a:solidFill>
              </a:rPr>
              <a:t>si</a:t>
            </a:r>
            <a:r>
              <a:rPr lang="en-US" sz="2400" b="1" i="1" dirty="0" smtClean="0">
                <a:solidFill>
                  <a:srgbClr val="C00000"/>
                </a:solidFill>
              </a:rPr>
              <a:t> </a:t>
            </a:r>
            <a:r>
              <a:rPr lang="en-US" sz="2400" b="1" i="1" dirty="0" err="1" smtClean="0">
                <a:solidFill>
                  <a:srgbClr val="C00000"/>
                </a:solidFill>
              </a:rPr>
              <a:t>aveva</a:t>
            </a:r>
            <a:r>
              <a:rPr lang="en-US" sz="2400" b="1" i="1" dirty="0" smtClean="0">
                <a:solidFill>
                  <a:srgbClr val="C00000"/>
                </a:solidFill>
              </a:rPr>
              <a:t> </a:t>
            </a:r>
            <a:r>
              <a:rPr lang="en-US" sz="2400" b="1" i="1" dirty="0" err="1" smtClean="0">
                <a:solidFill>
                  <a:srgbClr val="C00000"/>
                </a:solidFill>
              </a:rPr>
              <a:t>alcuna</a:t>
            </a:r>
            <a:r>
              <a:rPr lang="en-US" sz="2400" b="1" i="1" dirty="0" smtClean="0">
                <a:solidFill>
                  <a:srgbClr val="C00000"/>
                </a:solidFill>
              </a:rPr>
              <a:t> idea </a:t>
            </a:r>
            <a:r>
              <a:rPr lang="en-US" sz="2400" b="1" i="1" dirty="0" err="1" smtClean="0">
                <a:solidFill>
                  <a:srgbClr val="C00000"/>
                </a:solidFill>
              </a:rPr>
              <a:t>della</a:t>
            </a:r>
            <a:r>
              <a:rPr lang="en-US" sz="2400" b="1" i="1" dirty="0" smtClean="0">
                <a:solidFill>
                  <a:srgbClr val="C00000"/>
                </a:solidFill>
              </a:rPr>
              <a:t> </a:t>
            </a:r>
            <a:r>
              <a:rPr lang="en-US" sz="2400" b="1" i="1" dirty="0" err="1" smtClean="0">
                <a:solidFill>
                  <a:srgbClr val="C00000"/>
                </a:solidFill>
              </a:rPr>
              <a:t>loro</a:t>
            </a:r>
            <a:r>
              <a:rPr lang="en-US" sz="2400" b="1" i="1" dirty="0" smtClean="0">
                <a:solidFill>
                  <a:srgbClr val="C00000"/>
                </a:solidFill>
              </a:rPr>
              <a:t> </a:t>
            </a:r>
            <a:r>
              <a:rPr lang="en-US" sz="2400" b="1" i="1" dirty="0" err="1" smtClean="0">
                <a:solidFill>
                  <a:srgbClr val="C00000"/>
                </a:solidFill>
              </a:rPr>
              <a:t>distanza</a:t>
            </a:r>
            <a:r>
              <a:rPr lang="en-US" sz="2400" b="1" i="1" dirty="0" smtClean="0">
                <a:solidFill>
                  <a:srgbClr val="C00000"/>
                </a:solidFill>
              </a:rPr>
              <a:t> </a:t>
            </a:r>
            <a:r>
              <a:rPr lang="en-US" sz="2400" b="1" i="1" dirty="0" err="1" smtClean="0">
                <a:solidFill>
                  <a:srgbClr val="C00000"/>
                </a:solidFill>
              </a:rPr>
              <a:t>da</a:t>
            </a:r>
            <a:r>
              <a:rPr lang="en-US" sz="2400" b="1" i="1" dirty="0" smtClean="0">
                <a:solidFill>
                  <a:srgbClr val="C00000"/>
                </a:solidFill>
              </a:rPr>
              <a:t> </a:t>
            </a:r>
            <a:r>
              <a:rPr lang="en-US" sz="2400" b="1" i="1" dirty="0" err="1" smtClean="0">
                <a:solidFill>
                  <a:srgbClr val="C00000"/>
                </a:solidFill>
              </a:rPr>
              <a:t>noi</a:t>
            </a:r>
            <a:r>
              <a:rPr lang="en-US" sz="2400" b="1" i="1" dirty="0" smtClean="0">
                <a:solidFill>
                  <a:srgbClr val="C00000"/>
                </a:solidFill>
              </a:rPr>
              <a:t>….!</a:t>
            </a:r>
            <a:endParaRPr lang="it-IT" sz="2400" b="1" i="1" dirty="0">
              <a:solidFill>
                <a:srgbClr val="C00000"/>
              </a:solidFill>
            </a:endParaRPr>
          </a:p>
        </p:txBody>
      </p:sp>
    </p:spTree>
  </p:cSld>
  <p:clrMapOvr>
    <a:masterClrMapping/>
  </p:clrMapOvr>
  <p:transition advTm="37861"/>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282" y="285728"/>
            <a:ext cx="8686800" cy="841248"/>
          </a:xfrm>
        </p:spPr>
        <p:txBody>
          <a:bodyPr/>
          <a:lstStyle/>
          <a:p>
            <a:r>
              <a:rPr lang="it-IT" dirty="0" smtClean="0"/>
              <a:t>Le Cefeidi</a:t>
            </a:r>
            <a:r>
              <a:rPr lang="en-US" dirty="0" smtClean="0"/>
              <a:t>: </a:t>
            </a:r>
            <a:r>
              <a:rPr lang="en-US" dirty="0" err="1" smtClean="0"/>
              <a:t>candele</a:t>
            </a:r>
            <a:r>
              <a:rPr lang="en-US" dirty="0" smtClean="0"/>
              <a:t> standard</a:t>
            </a:r>
            <a:endParaRPr lang="it-IT" dirty="0"/>
          </a:p>
        </p:txBody>
      </p:sp>
      <p:pic>
        <p:nvPicPr>
          <p:cNvPr id="5122" name="Picture 2" descr="C:\Users\Etrus\Desktop\telescopdoklad\LeavittHenrietta.png"/>
          <p:cNvPicPr>
            <a:picLocks noChangeAspect="1" noChangeArrowheads="1"/>
          </p:cNvPicPr>
          <p:nvPr/>
        </p:nvPicPr>
        <p:blipFill>
          <a:blip r:embed="rId5" cstate="print"/>
          <a:srcRect/>
          <a:stretch>
            <a:fillRect/>
          </a:stretch>
        </p:blipFill>
        <p:spPr bwMode="auto">
          <a:xfrm>
            <a:off x="285720" y="1357298"/>
            <a:ext cx="3143272" cy="2652135"/>
          </a:xfrm>
          <a:prstGeom prst="rect">
            <a:avLst/>
          </a:prstGeom>
          <a:noFill/>
        </p:spPr>
      </p:pic>
      <p:pic>
        <p:nvPicPr>
          <p:cNvPr id="5123" name="Picture 3" descr="C:\Users\Etrus\Desktop\telescopdoklad\cepheid-luminosity-period-relation.gif"/>
          <p:cNvPicPr>
            <a:picLocks noChangeAspect="1" noChangeArrowheads="1"/>
          </p:cNvPicPr>
          <p:nvPr/>
        </p:nvPicPr>
        <p:blipFill>
          <a:blip r:embed="rId6" cstate="print"/>
          <a:srcRect/>
          <a:stretch>
            <a:fillRect/>
          </a:stretch>
        </p:blipFill>
        <p:spPr bwMode="auto">
          <a:xfrm>
            <a:off x="5143504" y="4357694"/>
            <a:ext cx="3857652" cy="2355198"/>
          </a:xfrm>
          <a:prstGeom prst="rect">
            <a:avLst/>
          </a:prstGeom>
          <a:noFill/>
        </p:spPr>
      </p:pic>
      <p:pic>
        <p:nvPicPr>
          <p:cNvPr id="6" name="cefeidifilm.wmv">
            <a:hlinkClick r:id="" action="ppaction://media"/>
          </p:cNvPr>
          <p:cNvPicPr>
            <a:picLocks noRot="1" noChangeAspect="1"/>
          </p:cNvPicPr>
          <p:nvPr>
            <a:videoFile r:link="rId2"/>
          </p:nvPr>
        </p:nvPicPr>
        <p:blipFill>
          <a:blip r:embed="rId7" cstate="print"/>
          <a:stretch>
            <a:fillRect/>
          </a:stretch>
        </p:blipFill>
        <p:spPr>
          <a:xfrm>
            <a:off x="5143504" y="1285860"/>
            <a:ext cx="3571876" cy="2857501"/>
          </a:xfrm>
          <a:prstGeom prst="rect">
            <a:avLst/>
          </a:prstGeom>
        </p:spPr>
      </p:pic>
      <p:sp>
        <p:nvSpPr>
          <p:cNvPr id="7" name="CasellaDiTesto 6"/>
          <p:cNvSpPr txBox="1"/>
          <p:nvPr/>
        </p:nvSpPr>
        <p:spPr>
          <a:xfrm>
            <a:off x="214282" y="4071942"/>
            <a:ext cx="3786214" cy="2031325"/>
          </a:xfrm>
          <a:prstGeom prst="rect">
            <a:avLst/>
          </a:prstGeom>
          <a:noFill/>
        </p:spPr>
        <p:txBody>
          <a:bodyPr wrap="square" rtlCol="0">
            <a:spAutoFit/>
          </a:bodyPr>
          <a:lstStyle/>
          <a:p>
            <a:r>
              <a:rPr lang="en-US" dirty="0" smtClean="0"/>
              <a:t>Henrietta Leavitt (1868-1921)</a:t>
            </a:r>
          </a:p>
          <a:p>
            <a:r>
              <a:rPr lang="en-US" dirty="0" smtClean="0"/>
              <a:t>Prima donna a </a:t>
            </a:r>
            <a:r>
              <a:rPr lang="en-US" dirty="0" err="1" smtClean="0"/>
              <a:t>laurearsi</a:t>
            </a:r>
            <a:r>
              <a:rPr lang="en-US" dirty="0" smtClean="0"/>
              <a:t> ad Harvard</a:t>
            </a:r>
          </a:p>
          <a:p>
            <a:r>
              <a:rPr lang="en-US" dirty="0" err="1" smtClean="0"/>
              <a:t>Nel</a:t>
            </a:r>
            <a:r>
              <a:rPr lang="en-US" dirty="0" smtClean="0"/>
              <a:t> 1912 </a:t>
            </a:r>
            <a:r>
              <a:rPr lang="en-US" dirty="0" err="1" smtClean="0"/>
              <a:t>scopr</a:t>
            </a:r>
            <a:r>
              <a:rPr lang="it-IT" dirty="0" smtClean="0"/>
              <a:t>ì la legge empirica che collega il periodo alla luminosità assoluta delle stelle variabili cefeidi L</a:t>
            </a:r>
            <a:r>
              <a:rPr lang="en-US" dirty="0" smtClean="0"/>
              <a:t>=P</a:t>
            </a:r>
            <a:r>
              <a:rPr lang="en-US" baseline="30000" dirty="0" smtClean="0">
                <a:latin typeface="Book Antiqua"/>
              </a:rPr>
              <a:t>1.124.  </a:t>
            </a:r>
            <a:endParaRPr lang="it-IT" baseline="30000" dirty="0">
              <a:latin typeface="Book Antiqua"/>
            </a:endParaRPr>
          </a:p>
        </p:txBody>
      </p:sp>
      <p:sp>
        <p:nvSpPr>
          <p:cNvPr id="8" name="CasellaDiTesto 7"/>
          <p:cNvSpPr txBox="1"/>
          <p:nvPr/>
        </p:nvSpPr>
        <p:spPr>
          <a:xfrm>
            <a:off x="214282" y="6000768"/>
            <a:ext cx="4714908" cy="707886"/>
          </a:xfrm>
          <a:prstGeom prst="rect">
            <a:avLst/>
          </a:prstGeom>
          <a:noFill/>
        </p:spPr>
        <p:txBody>
          <a:bodyPr wrap="square" rtlCol="0">
            <a:spAutoFit/>
          </a:bodyPr>
          <a:lstStyle/>
          <a:p>
            <a:r>
              <a:rPr lang="en-US" sz="2000" b="1" i="1" dirty="0" smtClean="0">
                <a:solidFill>
                  <a:srgbClr val="C00000"/>
                </a:solidFill>
              </a:rPr>
              <a:t>Cos</a:t>
            </a:r>
            <a:r>
              <a:rPr lang="it-IT" sz="2000" b="1" i="1" dirty="0" smtClean="0">
                <a:solidFill>
                  <a:srgbClr val="C00000"/>
                </a:solidFill>
              </a:rPr>
              <a:t>ì le Cefeidi divennero candele standard</a:t>
            </a:r>
            <a:endParaRPr lang="it-IT" sz="2000" b="1" i="1" dirty="0">
              <a:solidFill>
                <a:srgbClr val="C00000"/>
              </a:solidFill>
            </a:endParaRPr>
          </a:p>
        </p:txBody>
      </p:sp>
    </p:spTree>
    <p:custDataLst>
      <p:tags r:id="rId1"/>
    </p:custDataLst>
  </p:cSld>
  <p:clrMapOvr>
    <a:masterClrMapping/>
  </p:clrMapOvr>
  <p:transition advTm="57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01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20" y="642918"/>
            <a:ext cx="8686800" cy="841248"/>
          </a:xfrm>
        </p:spPr>
        <p:txBody>
          <a:bodyPr>
            <a:noAutofit/>
          </a:bodyPr>
          <a:lstStyle/>
          <a:p>
            <a:pPr algn="l"/>
            <a:r>
              <a:rPr lang="it-IT" sz="2800" dirty="0" err="1" smtClean="0"/>
              <a:t>Hubble</a:t>
            </a:r>
            <a:r>
              <a:rPr lang="it-IT" sz="2800" dirty="0" smtClean="0"/>
              <a:t> dimostra che </a:t>
            </a:r>
            <a:r>
              <a:rPr lang="it-IT" sz="2800" dirty="0" err="1" smtClean="0"/>
              <a:t>Kant</a:t>
            </a:r>
            <a:r>
              <a:rPr lang="it-IT" sz="2800" dirty="0" smtClean="0"/>
              <a:t> aveva </a:t>
            </a:r>
            <a:r>
              <a:rPr lang="it-IT" sz="2800" dirty="0" err="1" smtClean="0"/>
              <a:t>ragione…</a:t>
            </a:r>
            <a:r>
              <a:rPr lang="it-IT" sz="2800" dirty="0" smtClean="0"/>
              <a:t>(1924).  </a:t>
            </a:r>
            <a:endParaRPr lang="it-IT" sz="2800" dirty="0"/>
          </a:p>
        </p:txBody>
      </p:sp>
      <p:pic>
        <p:nvPicPr>
          <p:cNvPr id="6146" name="Picture 2" descr="C:\Users\Etrus\Desktop\telescopdoklad\edwin-hubble-and-mt-wilson.jpg"/>
          <p:cNvPicPr>
            <a:picLocks noChangeAspect="1" noChangeArrowheads="1"/>
          </p:cNvPicPr>
          <p:nvPr/>
        </p:nvPicPr>
        <p:blipFill>
          <a:blip r:embed="rId4" cstate="print"/>
          <a:srcRect/>
          <a:stretch>
            <a:fillRect/>
          </a:stretch>
        </p:blipFill>
        <p:spPr bwMode="auto">
          <a:xfrm>
            <a:off x="285720" y="1500174"/>
            <a:ext cx="4664165" cy="2571768"/>
          </a:xfrm>
          <a:prstGeom prst="rect">
            <a:avLst/>
          </a:prstGeom>
          <a:noFill/>
        </p:spPr>
      </p:pic>
      <p:pic>
        <p:nvPicPr>
          <p:cNvPr id="5" name="Immagine 4" descr="m31p481959bsm1.jpg"/>
          <p:cNvPicPr>
            <a:picLocks noChangeAspect="1"/>
          </p:cNvPicPr>
          <p:nvPr/>
        </p:nvPicPr>
        <p:blipFill>
          <a:blip r:embed="rId5" cstate="print"/>
          <a:stretch>
            <a:fillRect/>
          </a:stretch>
        </p:blipFill>
        <p:spPr>
          <a:xfrm>
            <a:off x="285720" y="4214818"/>
            <a:ext cx="4643470" cy="2132206"/>
          </a:xfrm>
          <a:prstGeom prst="rect">
            <a:avLst/>
          </a:prstGeom>
        </p:spPr>
      </p:pic>
      <p:pic>
        <p:nvPicPr>
          <p:cNvPr id="6" name="Immagine 5" descr="hubble-photos-variable-star-v1-m31-cepheid-1.jpg"/>
          <p:cNvPicPr>
            <a:picLocks noChangeAspect="1"/>
          </p:cNvPicPr>
          <p:nvPr/>
        </p:nvPicPr>
        <p:blipFill>
          <a:blip r:embed="rId6" cstate="print"/>
          <a:stretch>
            <a:fillRect/>
          </a:stretch>
        </p:blipFill>
        <p:spPr>
          <a:xfrm>
            <a:off x="5113478" y="1500174"/>
            <a:ext cx="3750494" cy="2500330"/>
          </a:xfrm>
          <a:prstGeom prst="rect">
            <a:avLst/>
          </a:prstGeom>
        </p:spPr>
      </p:pic>
      <p:sp>
        <p:nvSpPr>
          <p:cNvPr id="7" name="CasellaDiTesto 6"/>
          <p:cNvSpPr txBox="1"/>
          <p:nvPr/>
        </p:nvSpPr>
        <p:spPr>
          <a:xfrm>
            <a:off x="5072066" y="4214818"/>
            <a:ext cx="3857652" cy="2308324"/>
          </a:xfrm>
          <a:prstGeom prst="rect">
            <a:avLst/>
          </a:prstGeom>
          <a:noFill/>
        </p:spPr>
        <p:txBody>
          <a:bodyPr wrap="square" rtlCol="0">
            <a:spAutoFit/>
          </a:bodyPr>
          <a:lstStyle/>
          <a:p>
            <a:r>
              <a:rPr lang="it-IT" sz="1600" dirty="0" smtClean="0"/>
              <a:t>Nel 1924 Edwin </a:t>
            </a:r>
            <a:r>
              <a:rPr lang="it-IT" sz="1600" dirty="0" err="1" smtClean="0"/>
              <a:t>Hubble</a:t>
            </a:r>
            <a:r>
              <a:rPr lang="it-IT" sz="1600" dirty="0" smtClean="0"/>
              <a:t>, usando il telescopio di Monte Wilson, scoprì varie cefeidi nella Nebulosa di Andromeda (M31) e del Triangolo (M33).  Così misurò la distanza delle nebule, 2,5 e 2,81 milioni di anni luce. Le Nebule erano quindi altri Universi Isola, altre galassie!</a:t>
            </a:r>
            <a:endParaRPr lang="it-IT" sz="1600" dirty="0"/>
          </a:p>
        </p:txBody>
      </p:sp>
      <p:pic>
        <p:nvPicPr>
          <p:cNvPr id="13" name="FreDokl_it_audio288-3.wav">
            <a:hlinkClick r:id="" action="ppaction://media"/>
          </p:cNvPr>
          <p:cNvPicPr>
            <a:picLocks noRot="1" noChangeAspect="1"/>
          </p:cNvPicPr>
          <p:nvPr>
            <a:audioFile r:link="rId1"/>
          </p:nvPr>
        </p:nvPicPr>
        <p:blipFill>
          <a:blip r:embed="rId7" cstate="print"/>
          <a:stretch>
            <a:fillRect/>
          </a:stretch>
        </p:blipFill>
        <p:spPr>
          <a:xfrm>
            <a:off x="8670925" y="6384925"/>
            <a:ext cx="304800" cy="304800"/>
          </a:xfrm>
          <a:prstGeom prst="rect">
            <a:avLst/>
          </a:prstGeom>
        </p:spPr>
      </p:pic>
    </p:spTree>
  </p:cSld>
  <p:clrMapOvr>
    <a:masterClrMapping/>
  </p:clrMapOvr>
  <p:transition advTm="557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entesi graffa chiusa 11"/>
          <p:cNvSpPr/>
          <p:nvPr/>
        </p:nvSpPr>
        <p:spPr>
          <a:xfrm>
            <a:off x="3643306" y="3786190"/>
            <a:ext cx="428628" cy="2857520"/>
          </a:xfrm>
          <a:prstGeom prst="rightBrace">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 name="Titolo 1"/>
          <p:cNvSpPr>
            <a:spLocks noGrp="1"/>
          </p:cNvSpPr>
          <p:nvPr>
            <p:ph type="title"/>
          </p:nvPr>
        </p:nvSpPr>
        <p:spPr>
          <a:xfrm>
            <a:off x="214282" y="214290"/>
            <a:ext cx="8686800" cy="841248"/>
          </a:xfrm>
        </p:spPr>
        <p:txBody>
          <a:bodyPr/>
          <a:lstStyle/>
          <a:p>
            <a:r>
              <a:rPr lang="it-IT" dirty="0" smtClean="0"/>
              <a:t>La gerarchia delle distanze</a:t>
            </a:r>
            <a:endParaRPr lang="it-IT" dirty="0"/>
          </a:p>
        </p:txBody>
      </p:sp>
      <p:pic>
        <p:nvPicPr>
          <p:cNvPr id="7170" name="Picture 2" descr="C:\Users\Etrus\Desktop\figurebrutte\fig4.13.tif"/>
          <p:cNvPicPr>
            <a:picLocks noChangeAspect="1" noChangeArrowheads="1"/>
          </p:cNvPicPr>
          <p:nvPr/>
        </p:nvPicPr>
        <p:blipFill>
          <a:blip r:embed="rId3" cstate="print"/>
          <a:srcRect/>
          <a:stretch>
            <a:fillRect/>
          </a:stretch>
        </p:blipFill>
        <p:spPr bwMode="auto">
          <a:xfrm>
            <a:off x="3000365" y="1142984"/>
            <a:ext cx="3714775" cy="2786082"/>
          </a:xfrm>
          <a:prstGeom prst="rect">
            <a:avLst/>
          </a:prstGeom>
          <a:noFill/>
        </p:spPr>
      </p:pic>
      <p:pic>
        <p:nvPicPr>
          <p:cNvPr id="7171" name="Picture 3" descr="C:\Users\Etrus\Desktop\figurebrutte\fig4.14.tif"/>
          <p:cNvPicPr>
            <a:picLocks noChangeAspect="1" noChangeArrowheads="1"/>
          </p:cNvPicPr>
          <p:nvPr/>
        </p:nvPicPr>
        <p:blipFill>
          <a:blip r:embed="rId4" cstate="print"/>
          <a:srcRect/>
          <a:stretch>
            <a:fillRect/>
          </a:stretch>
        </p:blipFill>
        <p:spPr bwMode="auto">
          <a:xfrm>
            <a:off x="214282" y="3929066"/>
            <a:ext cx="3571900" cy="2678926"/>
          </a:xfrm>
          <a:prstGeom prst="rect">
            <a:avLst/>
          </a:prstGeom>
          <a:noFill/>
        </p:spPr>
      </p:pic>
      <p:pic>
        <p:nvPicPr>
          <p:cNvPr id="7174" name="Picture 6" descr="C:\Users\Etrus\Desktop\telescopdoklad\Solar_sys.jpg"/>
          <p:cNvPicPr>
            <a:picLocks noChangeAspect="1" noChangeArrowheads="1"/>
          </p:cNvPicPr>
          <p:nvPr/>
        </p:nvPicPr>
        <p:blipFill>
          <a:blip r:embed="rId5" cstate="print"/>
          <a:srcRect/>
          <a:stretch>
            <a:fillRect/>
          </a:stretch>
        </p:blipFill>
        <p:spPr bwMode="auto">
          <a:xfrm>
            <a:off x="214282" y="1214422"/>
            <a:ext cx="2731082" cy="1714512"/>
          </a:xfrm>
          <a:prstGeom prst="rect">
            <a:avLst/>
          </a:prstGeom>
          <a:noFill/>
        </p:spPr>
      </p:pic>
      <p:sp>
        <p:nvSpPr>
          <p:cNvPr id="8" name="Parentesi graffa chiusa 7"/>
          <p:cNvSpPr/>
          <p:nvPr/>
        </p:nvSpPr>
        <p:spPr>
          <a:xfrm rot="5400000">
            <a:off x="1357290" y="1571612"/>
            <a:ext cx="428628" cy="2857520"/>
          </a:xfrm>
          <a:prstGeom prst="rightBrace">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CasellaDiTesto 8"/>
          <p:cNvSpPr txBox="1"/>
          <p:nvPr/>
        </p:nvSpPr>
        <p:spPr>
          <a:xfrm>
            <a:off x="214282" y="3286124"/>
            <a:ext cx="2714644" cy="646331"/>
          </a:xfrm>
          <a:prstGeom prst="rect">
            <a:avLst/>
          </a:prstGeom>
          <a:noFill/>
        </p:spPr>
        <p:txBody>
          <a:bodyPr wrap="square" rtlCol="0">
            <a:spAutoFit/>
          </a:bodyPr>
          <a:lstStyle/>
          <a:p>
            <a:r>
              <a:rPr lang="it-IT" dirty="0" smtClean="0"/>
              <a:t>Sistema Solare, minuto</a:t>
            </a:r>
            <a:r>
              <a:rPr lang="en-US" dirty="0" smtClean="0"/>
              <a:t>-</a:t>
            </a:r>
            <a:r>
              <a:rPr lang="it-IT" dirty="0" smtClean="0"/>
              <a:t>giorno luce </a:t>
            </a:r>
            <a:endParaRPr lang="it-IT" dirty="0"/>
          </a:p>
        </p:txBody>
      </p:sp>
      <p:sp>
        <p:nvSpPr>
          <p:cNvPr id="10" name="Parentesi graffa chiusa 9"/>
          <p:cNvSpPr/>
          <p:nvPr/>
        </p:nvSpPr>
        <p:spPr>
          <a:xfrm>
            <a:off x="6572264" y="1071546"/>
            <a:ext cx="428628" cy="2857520"/>
          </a:xfrm>
          <a:prstGeom prst="rightBrace">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7172" name="Picture 4" descr="C:\Users\Etrus\Desktop\figurebrutte\fig4.15.tif"/>
          <p:cNvPicPr>
            <a:picLocks noChangeAspect="1" noChangeArrowheads="1"/>
          </p:cNvPicPr>
          <p:nvPr/>
        </p:nvPicPr>
        <p:blipFill>
          <a:blip r:embed="rId6" cstate="print"/>
          <a:srcRect/>
          <a:stretch>
            <a:fillRect/>
          </a:stretch>
        </p:blipFill>
        <p:spPr bwMode="auto">
          <a:xfrm>
            <a:off x="6143636" y="3286124"/>
            <a:ext cx="2819420" cy="2643206"/>
          </a:xfrm>
          <a:prstGeom prst="rect">
            <a:avLst/>
          </a:prstGeom>
          <a:noFill/>
        </p:spPr>
      </p:pic>
      <p:sp>
        <p:nvSpPr>
          <p:cNvPr id="11" name="CasellaDiTesto 10"/>
          <p:cNvSpPr txBox="1"/>
          <p:nvPr/>
        </p:nvSpPr>
        <p:spPr>
          <a:xfrm>
            <a:off x="7143768" y="2000240"/>
            <a:ext cx="1714512" cy="923330"/>
          </a:xfrm>
          <a:prstGeom prst="rect">
            <a:avLst/>
          </a:prstGeom>
          <a:noFill/>
        </p:spPr>
        <p:txBody>
          <a:bodyPr wrap="square" rtlCol="0">
            <a:spAutoFit/>
          </a:bodyPr>
          <a:lstStyle/>
          <a:p>
            <a:r>
              <a:rPr lang="en-US" dirty="0" smtClean="0"/>
              <a:t>Via </a:t>
            </a:r>
            <a:r>
              <a:rPr lang="en-US" dirty="0" err="1" smtClean="0"/>
              <a:t>Lattea</a:t>
            </a:r>
            <a:r>
              <a:rPr lang="en-US" dirty="0" smtClean="0"/>
              <a:t>, 10.000-100.000</a:t>
            </a:r>
          </a:p>
          <a:p>
            <a:r>
              <a:rPr lang="en-US" dirty="0" err="1" smtClean="0"/>
              <a:t>anni</a:t>
            </a:r>
            <a:r>
              <a:rPr lang="en-US" dirty="0" smtClean="0"/>
              <a:t> </a:t>
            </a:r>
            <a:r>
              <a:rPr lang="en-US" dirty="0" err="1" smtClean="0"/>
              <a:t>luce</a:t>
            </a:r>
            <a:endParaRPr lang="it-IT" dirty="0"/>
          </a:p>
        </p:txBody>
      </p:sp>
      <p:sp>
        <p:nvSpPr>
          <p:cNvPr id="13" name="CasellaDiTesto 12"/>
          <p:cNvSpPr txBox="1"/>
          <p:nvPr/>
        </p:nvSpPr>
        <p:spPr>
          <a:xfrm>
            <a:off x="4214810" y="4500570"/>
            <a:ext cx="1571636" cy="1477328"/>
          </a:xfrm>
          <a:prstGeom prst="rect">
            <a:avLst/>
          </a:prstGeom>
          <a:noFill/>
        </p:spPr>
        <p:txBody>
          <a:bodyPr wrap="square" rtlCol="0">
            <a:spAutoFit/>
          </a:bodyPr>
          <a:lstStyle/>
          <a:p>
            <a:r>
              <a:rPr lang="en-US" dirty="0" err="1" smtClean="0"/>
              <a:t>Gruppo</a:t>
            </a:r>
            <a:r>
              <a:rPr lang="en-US" dirty="0" smtClean="0"/>
              <a:t> Locale </a:t>
            </a:r>
            <a:r>
              <a:rPr lang="en-US" dirty="0" err="1" smtClean="0"/>
              <a:t>di</a:t>
            </a:r>
            <a:r>
              <a:rPr lang="en-US" dirty="0" smtClean="0"/>
              <a:t> </a:t>
            </a:r>
            <a:r>
              <a:rPr lang="en-US" dirty="0" err="1" smtClean="0"/>
              <a:t>Galassie</a:t>
            </a:r>
            <a:r>
              <a:rPr lang="en-US" dirty="0" smtClean="0"/>
              <a:t>:</a:t>
            </a:r>
          </a:p>
          <a:p>
            <a:r>
              <a:rPr lang="en-US" dirty="0" smtClean="0"/>
              <a:t>1-10 </a:t>
            </a:r>
            <a:r>
              <a:rPr lang="en-US" dirty="0" err="1" smtClean="0"/>
              <a:t>milioni</a:t>
            </a:r>
            <a:r>
              <a:rPr lang="en-US" dirty="0" smtClean="0"/>
              <a:t> </a:t>
            </a:r>
            <a:r>
              <a:rPr lang="en-US" dirty="0" err="1" smtClean="0"/>
              <a:t>di</a:t>
            </a:r>
            <a:r>
              <a:rPr lang="en-US" dirty="0" smtClean="0"/>
              <a:t> </a:t>
            </a:r>
            <a:r>
              <a:rPr lang="en-US" dirty="0" err="1" smtClean="0"/>
              <a:t>anni</a:t>
            </a:r>
            <a:r>
              <a:rPr lang="en-US" dirty="0" smtClean="0"/>
              <a:t> </a:t>
            </a:r>
            <a:r>
              <a:rPr lang="en-US" dirty="0" err="1" smtClean="0"/>
              <a:t>luce</a:t>
            </a:r>
            <a:endParaRPr lang="it-IT" dirty="0"/>
          </a:p>
        </p:txBody>
      </p:sp>
      <p:sp>
        <p:nvSpPr>
          <p:cNvPr id="14" name="Parentesi graffa chiusa 13"/>
          <p:cNvSpPr/>
          <p:nvPr/>
        </p:nvSpPr>
        <p:spPr>
          <a:xfrm rot="5400000">
            <a:off x="7286644" y="4572008"/>
            <a:ext cx="428628" cy="2857520"/>
          </a:xfrm>
          <a:prstGeom prst="rightBrace">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5" name="CasellaDiTesto 14"/>
          <p:cNvSpPr txBox="1"/>
          <p:nvPr/>
        </p:nvSpPr>
        <p:spPr>
          <a:xfrm>
            <a:off x="5715008" y="6215082"/>
            <a:ext cx="3286148" cy="646331"/>
          </a:xfrm>
          <a:prstGeom prst="rect">
            <a:avLst/>
          </a:prstGeom>
          <a:noFill/>
        </p:spPr>
        <p:txBody>
          <a:bodyPr wrap="square" rtlCol="0">
            <a:spAutoFit/>
          </a:bodyPr>
          <a:lstStyle/>
          <a:p>
            <a:pPr algn="ctr"/>
            <a:r>
              <a:rPr lang="en-US" dirty="0" err="1" smtClean="0"/>
              <a:t>SuperAmmasso</a:t>
            </a:r>
            <a:r>
              <a:rPr lang="en-US" dirty="0" smtClean="0"/>
              <a:t> </a:t>
            </a:r>
            <a:r>
              <a:rPr lang="en-US" dirty="0" err="1" smtClean="0"/>
              <a:t>della</a:t>
            </a:r>
            <a:r>
              <a:rPr lang="en-US" dirty="0" smtClean="0"/>
              <a:t> </a:t>
            </a:r>
            <a:r>
              <a:rPr lang="en-US" dirty="0" err="1" smtClean="0"/>
              <a:t>Vergine</a:t>
            </a:r>
            <a:r>
              <a:rPr lang="en-US" dirty="0" smtClean="0"/>
              <a:t>: 100 </a:t>
            </a:r>
            <a:r>
              <a:rPr lang="en-US" dirty="0" err="1" smtClean="0"/>
              <a:t>milioni</a:t>
            </a:r>
            <a:r>
              <a:rPr lang="en-US" dirty="0" smtClean="0"/>
              <a:t> </a:t>
            </a:r>
            <a:r>
              <a:rPr lang="en-US" dirty="0" err="1" smtClean="0"/>
              <a:t>di</a:t>
            </a:r>
            <a:r>
              <a:rPr lang="en-US" dirty="0" smtClean="0"/>
              <a:t> </a:t>
            </a:r>
            <a:r>
              <a:rPr lang="en-US" dirty="0" err="1" smtClean="0"/>
              <a:t>anni</a:t>
            </a:r>
            <a:r>
              <a:rPr lang="en-US" dirty="0" smtClean="0"/>
              <a:t> </a:t>
            </a:r>
            <a:r>
              <a:rPr lang="en-US" dirty="0" err="1" smtClean="0"/>
              <a:t>luce</a:t>
            </a:r>
            <a:endParaRPr lang="it-IT" dirty="0"/>
          </a:p>
        </p:txBody>
      </p:sp>
    </p:spTree>
  </p:cSld>
  <p:clrMapOvr>
    <a:masterClrMapping/>
  </p:clrMapOvr>
  <p:transition advTm="5638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282" y="214290"/>
            <a:ext cx="8686800" cy="841248"/>
          </a:xfrm>
        </p:spPr>
        <p:txBody>
          <a:bodyPr>
            <a:normAutofit fontScale="90000"/>
          </a:bodyPr>
          <a:lstStyle/>
          <a:p>
            <a:pPr algn="l"/>
            <a:r>
              <a:rPr lang="en-US" dirty="0" err="1" smtClean="0"/>
              <a:t>Alla</a:t>
            </a:r>
            <a:r>
              <a:rPr lang="en-US" dirty="0" smtClean="0"/>
              <a:t> </a:t>
            </a:r>
            <a:r>
              <a:rPr lang="en-US" dirty="0" err="1" smtClean="0"/>
              <a:t>scala</a:t>
            </a:r>
            <a:r>
              <a:rPr lang="en-US" dirty="0" smtClean="0"/>
              <a:t> </a:t>
            </a:r>
            <a:r>
              <a:rPr lang="en-US" dirty="0" err="1" smtClean="0"/>
              <a:t>di</a:t>
            </a:r>
            <a:r>
              <a:rPr lang="en-US" dirty="0" smtClean="0"/>
              <a:t> un </a:t>
            </a:r>
            <a:r>
              <a:rPr lang="en-US" dirty="0" err="1" smtClean="0"/>
              <a:t>miliardo</a:t>
            </a:r>
            <a:r>
              <a:rPr lang="en-US" dirty="0" smtClean="0"/>
              <a:t> </a:t>
            </a:r>
            <a:r>
              <a:rPr lang="en-US" dirty="0" err="1" smtClean="0"/>
              <a:t>di</a:t>
            </a:r>
            <a:r>
              <a:rPr lang="en-US" dirty="0" smtClean="0"/>
              <a:t> </a:t>
            </a:r>
            <a:r>
              <a:rPr lang="en-US" dirty="0" err="1" smtClean="0"/>
              <a:t>anni</a:t>
            </a:r>
            <a:r>
              <a:rPr lang="en-US" dirty="0" smtClean="0"/>
              <a:t> </a:t>
            </a:r>
            <a:r>
              <a:rPr lang="en-US" dirty="0" err="1" smtClean="0"/>
              <a:t>luce</a:t>
            </a:r>
            <a:r>
              <a:rPr lang="en-US" dirty="0" smtClean="0"/>
              <a:t>…..</a:t>
            </a:r>
            <a:endParaRPr lang="it-IT" dirty="0"/>
          </a:p>
        </p:txBody>
      </p:sp>
      <p:pic>
        <p:nvPicPr>
          <p:cNvPr id="8194" name="Picture 2" descr="C:\Users\Etrus\Desktop\figurebrutte\fig4.16.tif"/>
          <p:cNvPicPr>
            <a:picLocks noChangeAspect="1" noChangeArrowheads="1"/>
          </p:cNvPicPr>
          <p:nvPr/>
        </p:nvPicPr>
        <p:blipFill>
          <a:blip r:embed="rId3" cstate="print"/>
          <a:srcRect/>
          <a:stretch>
            <a:fillRect/>
          </a:stretch>
        </p:blipFill>
        <p:spPr bwMode="auto">
          <a:xfrm>
            <a:off x="428596" y="1500175"/>
            <a:ext cx="3581425" cy="3357586"/>
          </a:xfrm>
          <a:prstGeom prst="rect">
            <a:avLst/>
          </a:prstGeom>
          <a:noFill/>
        </p:spPr>
      </p:pic>
      <p:sp>
        <p:nvSpPr>
          <p:cNvPr id="5" name="CasellaDiTesto 4"/>
          <p:cNvSpPr txBox="1"/>
          <p:nvPr/>
        </p:nvSpPr>
        <p:spPr>
          <a:xfrm>
            <a:off x="4429124" y="1214422"/>
            <a:ext cx="3857652" cy="1200329"/>
          </a:xfrm>
          <a:prstGeom prst="rect">
            <a:avLst/>
          </a:prstGeom>
          <a:noFill/>
        </p:spPr>
        <p:txBody>
          <a:bodyPr wrap="square" rtlCol="0">
            <a:spAutoFit/>
          </a:bodyPr>
          <a:lstStyle/>
          <a:p>
            <a:r>
              <a:rPr lang="it-IT" dirty="0" smtClean="0"/>
              <a:t>l</a:t>
            </a:r>
            <a:r>
              <a:rPr lang="en-US" dirty="0" smtClean="0"/>
              <a:t>’</a:t>
            </a:r>
            <a:r>
              <a:rPr lang="it-IT" dirty="0" smtClean="0"/>
              <a:t>Universo appare omogeneo ed anche isotropo.  Queste sono le scale di tempi e distanze di cui si occupa la cosmologia. </a:t>
            </a:r>
            <a:endParaRPr lang="it-IT" dirty="0"/>
          </a:p>
        </p:txBody>
      </p:sp>
      <p:pic>
        <p:nvPicPr>
          <p:cNvPr id="8" name="Immagine 7" descr="hubbles_law.gif"/>
          <p:cNvPicPr>
            <a:picLocks noChangeAspect="1"/>
          </p:cNvPicPr>
          <p:nvPr/>
        </p:nvPicPr>
        <p:blipFill>
          <a:blip r:embed="rId4" cstate="print"/>
          <a:stretch>
            <a:fillRect/>
          </a:stretch>
        </p:blipFill>
        <p:spPr>
          <a:xfrm>
            <a:off x="4429125" y="2428868"/>
            <a:ext cx="4143404" cy="2566043"/>
          </a:xfrm>
          <a:prstGeom prst="rect">
            <a:avLst/>
          </a:prstGeom>
          <a:solidFill>
            <a:schemeClr val="tx1"/>
          </a:solidFill>
        </p:spPr>
      </p:pic>
      <p:sp>
        <p:nvSpPr>
          <p:cNvPr id="9" name="CasellaDiTesto 8"/>
          <p:cNvSpPr txBox="1"/>
          <p:nvPr/>
        </p:nvSpPr>
        <p:spPr>
          <a:xfrm>
            <a:off x="285720" y="5000637"/>
            <a:ext cx="8715436" cy="1692771"/>
          </a:xfrm>
          <a:prstGeom prst="rect">
            <a:avLst/>
          </a:prstGeom>
          <a:noFill/>
        </p:spPr>
        <p:txBody>
          <a:bodyPr wrap="square" rtlCol="0">
            <a:spAutoFit/>
          </a:bodyPr>
          <a:lstStyle/>
          <a:p>
            <a:r>
              <a:rPr lang="en-US" dirty="0" err="1" smtClean="0"/>
              <a:t>Nel</a:t>
            </a:r>
            <a:r>
              <a:rPr lang="en-US" dirty="0" smtClean="0"/>
              <a:t> 1929 Hubble </a:t>
            </a:r>
            <a:r>
              <a:rPr lang="en-US" dirty="0" err="1" smtClean="0"/>
              <a:t>scopr</a:t>
            </a:r>
            <a:r>
              <a:rPr lang="it-IT" dirty="0" smtClean="0"/>
              <a:t>ì la legge di recessione universale. Quanto più una galassia è lontana da noi tanto più velocemente essa si allontana dalla Via Lattea:    </a:t>
            </a:r>
          </a:p>
          <a:p>
            <a:pPr algn="ctr"/>
            <a:r>
              <a:rPr lang="en-US" sz="3600" dirty="0" smtClean="0"/>
              <a:t>v = H</a:t>
            </a:r>
            <a:r>
              <a:rPr lang="en-US" sz="3600" baseline="-25000" dirty="0" smtClean="0">
                <a:latin typeface="Book Antiqua"/>
              </a:rPr>
              <a:t>0</a:t>
            </a:r>
            <a:r>
              <a:rPr lang="en-US" sz="3600" dirty="0" smtClean="0"/>
              <a:t> d</a:t>
            </a:r>
            <a:r>
              <a:rPr lang="en-US" sz="4400" dirty="0" smtClean="0"/>
              <a:t>  </a:t>
            </a:r>
          </a:p>
          <a:p>
            <a:r>
              <a:rPr lang="en-US" sz="2400" dirty="0" smtClean="0"/>
              <a:t> 1/H</a:t>
            </a:r>
            <a:r>
              <a:rPr lang="en-US" sz="2400" baseline="-25000" dirty="0" smtClean="0">
                <a:latin typeface="Book Antiqua"/>
              </a:rPr>
              <a:t>0</a:t>
            </a:r>
            <a:r>
              <a:rPr lang="en-US" sz="2400" dirty="0" smtClean="0"/>
              <a:t>= 13.5  </a:t>
            </a:r>
            <a:r>
              <a:rPr lang="en-US" dirty="0" err="1" smtClean="0"/>
              <a:t>milardi</a:t>
            </a:r>
            <a:r>
              <a:rPr lang="en-US" dirty="0" smtClean="0"/>
              <a:t> </a:t>
            </a:r>
            <a:r>
              <a:rPr lang="en-US" dirty="0" err="1" smtClean="0"/>
              <a:t>di</a:t>
            </a:r>
            <a:r>
              <a:rPr lang="en-US" dirty="0" smtClean="0"/>
              <a:t> </a:t>
            </a:r>
            <a:r>
              <a:rPr lang="en-US" dirty="0" err="1" smtClean="0"/>
              <a:t>anni</a:t>
            </a:r>
            <a:r>
              <a:rPr lang="en-US" dirty="0" smtClean="0"/>
              <a:t>  </a:t>
            </a:r>
            <a:r>
              <a:rPr lang="it-IT" dirty="0" smtClean="0"/>
              <a:t>è quindi l’età dell’Universo</a:t>
            </a:r>
            <a:endParaRPr lang="it-IT" dirty="0"/>
          </a:p>
        </p:txBody>
      </p:sp>
    </p:spTree>
  </p:cSld>
  <p:clrMapOvr>
    <a:masterClrMapping/>
  </p:clrMapOvr>
  <p:transition advTm="62051"/>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368412"/>
          </a:xfrm>
        </p:spPr>
        <p:txBody>
          <a:bodyPr>
            <a:noAutofit/>
          </a:bodyPr>
          <a:lstStyle/>
          <a:p>
            <a:pPr algn="l"/>
            <a:r>
              <a:rPr lang="en-US" sz="3600" dirty="0" smtClean="0"/>
              <a:t>Come </a:t>
            </a:r>
            <a:r>
              <a:rPr lang="en-US" sz="3600" dirty="0" err="1" smtClean="0"/>
              <a:t>scoprire</a:t>
            </a:r>
            <a:r>
              <a:rPr lang="en-US" sz="3600" dirty="0" smtClean="0"/>
              <a:t> le </a:t>
            </a:r>
            <a:r>
              <a:rPr lang="en-US" sz="3600" dirty="0" err="1" smtClean="0"/>
              <a:t>possibili</a:t>
            </a:r>
            <a:r>
              <a:rPr lang="en-US" sz="3600" dirty="0" smtClean="0"/>
              <a:t> </a:t>
            </a:r>
            <a:r>
              <a:rPr lang="en-US" sz="3600" dirty="0" err="1" smtClean="0"/>
              <a:t>deviazioni</a:t>
            </a:r>
            <a:r>
              <a:rPr lang="en-US" sz="3600" dirty="0" smtClean="0"/>
              <a:t> </a:t>
            </a:r>
            <a:r>
              <a:rPr lang="en-US" sz="3600" dirty="0" err="1" smtClean="0"/>
              <a:t>della</a:t>
            </a:r>
            <a:r>
              <a:rPr lang="en-US" sz="3600" dirty="0" smtClean="0"/>
              <a:t> </a:t>
            </a:r>
            <a:r>
              <a:rPr lang="en-US" sz="3600" dirty="0" err="1" smtClean="0"/>
              <a:t>legge</a:t>
            </a:r>
            <a:r>
              <a:rPr lang="en-US" sz="3600" dirty="0" smtClean="0"/>
              <a:t> </a:t>
            </a:r>
            <a:r>
              <a:rPr lang="en-US" sz="3600" dirty="0" err="1" smtClean="0"/>
              <a:t>di</a:t>
            </a:r>
            <a:r>
              <a:rPr lang="en-US" sz="3600" dirty="0" smtClean="0"/>
              <a:t> Hubble </a:t>
            </a:r>
            <a:r>
              <a:rPr lang="en-US" sz="3600" dirty="0" err="1" smtClean="0"/>
              <a:t>dal</a:t>
            </a:r>
            <a:r>
              <a:rPr lang="en-US" sz="3600" dirty="0" smtClean="0"/>
              <a:t> </a:t>
            </a:r>
            <a:r>
              <a:rPr lang="en-US" sz="3600" dirty="0" err="1" smtClean="0"/>
              <a:t>comportamento</a:t>
            </a:r>
            <a:r>
              <a:rPr lang="en-US" sz="3600" dirty="0" smtClean="0"/>
              <a:t> </a:t>
            </a:r>
            <a:r>
              <a:rPr lang="en-US" sz="3600" dirty="0" err="1" smtClean="0"/>
              <a:t>lineare</a:t>
            </a:r>
            <a:r>
              <a:rPr lang="en-US" sz="3600" dirty="0" smtClean="0"/>
              <a:t>…..?</a:t>
            </a:r>
            <a:endParaRPr lang="it-IT" sz="3600" dirty="0"/>
          </a:p>
        </p:txBody>
      </p:sp>
      <p:sp>
        <p:nvSpPr>
          <p:cNvPr id="4" name="CasellaDiTesto 3"/>
          <p:cNvSpPr txBox="1"/>
          <p:nvPr/>
        </p:nvSpPr>
        <p:spPr>
          <a:xfrm>
            <a:off x="571472" y="1928802"/>
            <a:ext cx="7143800" cy="523220"/>
          </a:xfrm>
          <a:prstGeom prst="rect">
            <a:avLst/>
          </a:prstGeom>
          <a:noFill/>
        </p:spPr>
        <p:txBody>
          <a:bodyPr wrap="square" rtlCol="0">
            <a:spAutoFit/>
          </a:bodyPr>
          <a:lstStyle/>
          <a:p>
            <a:r>
              <a:rPr lang="en-US" sz="2800" b="1" dirty="0" err="1" smtClean="0"/>
              <a:t>Servono</a:t>
            </a:r>
            <a:r>
              <a:rPr lang="en-US" sz="2800" b="1" dirty="0" smtClean="0"/>
              <a:t> </a:t>
            </a:r>
            <a:r>
              <a:rPr lang="en-US" sz="2800" b="1" dirty="0" err="1" smtClean="0"/>
              <a:t>Nuove</a:t>
            </a:r>
            <a:r>
              <a:rPr lang="en-US" sz="2800" b="1" dirty="0" smtClean="0"/>
              <a:t> </a:t>
            </a:r>
            <a:r>
              <a:rPr lang="en-US" sz="2800" b="1" dirty="0" err="1" smtClean="0"/>
              <a:t>Candele</a:t>
            </a:r>
            <a:r>
              <a:rPr lang="en-US" sz="2800" b="1" dirty="0" smtClean="0"/>
              <a:t> Standard………</a:t>
            </a:r>
            <a:endParaRPr lang="it-IT" sz="2800" b="1" dirty="0"/>
          </a:p>
        </p:txBody>
      </p:sp>
      <p:sp>
        <p:nvSpPr>
          <p:cNvPr id="5" name="CasellaDiTesto 4"/>
          <p:cNvSpPr txBox="1"/>
          <p:nvPr/>
        </p:nvSpPr>
        <p:spPr>
          <a:xfrm>
            <a:off x="571472" y="2571744"/>
            <a:ext cx="6929486" cy="461665"/>
          </a:xfrm>
          <a:prstGeom prst="rect">
            <a:avLst/>
          </a:prstGeom>
          <a:noFill/>
        </p:spPr>
        <p:txBody>
          <a:bodyPr wrap="square" rtlCol="0">
            <a:spAutoFit/>
          </a:bodyPr>
          <a:lstStyle/>
          <a:p>
            <a:r>
              <a:rPr lang="en-US" sz="2400" dirty="0" err="1" smtClean="0"/>
              <a:t>Esse</a:t>
            </a:r>
            <a:r>
              <a:rPr lang="en-US" sz="2400" dirty="0" smtClean="0"/>
              <a:t> </a:t>
            </a:r>
            <a:r>
              <a:rPr lang="en-US" sz="2400" dirty="0" err="1" smtClean="0"/>
              <a:t>ci</a:t>
            </a:r>
            <a:r>
              <a:rPr lang="en-US" sz="2400" dirty="0" smtClean="0"/>
              <a:t> </a:t>
            </a:r>
            <a:r>
              <a:rPr lang="en-US" sz="2400" dirty="0" err="1" smtClean="0"/>
              <a:t>sono</a:t>
            </a:r>
            <a:r>
              <a:rPr lang="en-US" sz="2400" dirty="0" smtClean="0"/>
              <a:t> </a:t>
            </a:r>
            <a:r>
              <a:rPr lang="en-US" sz="2400" dirty="0" err="1" smtClean="0"/>
              <a:t>fornite</a:t>
            </a:r>
            <a:r>
              <a:rPr lang="en-US" sz="2400" dirty="0" smtClean="0"/>
              <a:t> </a:t>
            </a:r>
            <a:r>
              <a:rPr lang="en-US" sz="2400" dirty="0" err="1" smtClean="0"/>
              <a:t>dalle</a:t>
            </a:r>
            <a:r>
              <a:rPr lang="en-US" sz="2400" dirty="0" smtClean="0"/>
              <a:t> Supernovae (</a:t>
            </a:r>
            <a:r>
              <a:rPr lang="en-US" sz="2400" dirty="0" err="1" smtClean="0"/>
              <a:t>tipo</a:t>
            </a:r>
            <a:r>
              <a:rPr lang="en-US" sz="2400" dirty="0" smtClean="0"/>
              <a:t> </a:t>
            </a:r>
            <a:r>
              <a:rPr lang="en-US" sz="2400" dirty="0" err="1" smtClean="0"/>
              <a:t>Ia</a:t>
            </a:r>
            <a:r>
              <a:rPr lang="en-US" sz="2400" dirty="0" smtClean="0"/>
              <a:t>)</a:t>
            </a:r>
            <a:endParaRPr lang="it-IT" sz="2400" dirty="0"/>
          </a:p>
        </p:txBody>
      </p:sp>
      <p:sp>
        <p:nvSpPr>
          <p:cNvPr id="6" name="CasellaDiTesto 5"/>
          <p:cNvSpPr txBox="1"/>
          <p:nvPr/>
        </p:nvSpPr>
        <p:spPr>
          <a:xfrm>
            <a:off x="571472" y="3000372"/>
            <a:ext cx="8001056" cy="1200329"/>
          </a:xfrm>
          <a:prstGeom prst="rect">
            <a:avLst/>
          </a:prstGeom>
          <a:noFill/>
        </p:spPr>
        <p:txBody>
          <a:bodyPr wrap="square" rtlCol="0">
            <a:spAutoFit/>
          </a:bodyPr>
          <a:lstStyle/>
          <a:p>
            <a:r>
              <a:rPr lang="en-US" sz="2400" dirty="0" smtClean="0"/>
              <a:t>Le Supernovae </a:t>
            </a:r>
            <a:r>
              <a:rPr lang="en-US" sz="2400" dirty="0" err="1" smtClean="0"/>
              <a:t>sono</a:t>
            </a:r>
            <a:r>
              <a:rPr lang="en-US" sz="2400" dirty="0" smtClean="0"/>
              <a:t> </a:t>
            </a:r>
            <a:r>
              <a:rPr lang="en-US" sz="2400" dirty="0" err="1" smtClean="0"/>
              <a:t>i</a:t>
            </a:r>
            <a:r>
              <a:rPr lang="en-US" sz="2400" dirty="0" smtClean="0"/>
              <a:t> </a:t>
            </a:r>
            <a:r>
              <a:rPr lang="en-US" sz="2400" dirty="0" err="1" smtClean="0"/>
              <a:t>fenomeni</a:t>
            </a:r>
            <a:r>
              <a:rPr lang="en-US" sz="2400" dirty="0" smtClean="0"/>
              <a:t> pi</a:t>
            </a:r>
            <a:r>
              <a:rPr lang="it-IT" sz="2400" dirty="0" smtClean="0"/>
              <a:t>ù luminosi del  cielo e corrispondono alla violenta esplosione di una stella che muore.</a:t>
            </a:r>
          </a:p>
        </p:txBody>
      </p:sp>
      <p:pic>
        <p:nvPicPr>
          <p:cNvPr id="1026" name="Picture 2" descr="C:\Users\Etrus\Desktop\telescopdoklad\Supernova_NASA_video_embed.jpg"/>
          <p:cNvPicPr>
            <a:picLocks noChangeAspect="1" noChangeArrowheads="1"/>
          </p:cNvPicPr>
          <p:nvPr/>
        </p:nvPicPr>
        <p:blipFill>
          <a:blip r:embed="rId3" cstate="print"/>
          <a:srcRect/>
          <a:stretch>
            <a:fillRect/>
          </a:stretch>
        </p:blipFill>
        <p:spPr bwMode="auto">
          <a:xfrm>
            <a:off x="3905245" y="3857628"/>
            <a:ext cx="4975231" cy="2798567"/>
          </a:xfrm>
          <a:prstGeom prst="rect">
            <a:avLst/>
          </a:prstGeom>
          <a:noFill/>
        </p:spPr>
      </p:pic>
      <p:sp>
        <p:nvSpPr>
          <p:cNvPr id="8" name="CasellaDiTesto 7"/>
          <p:cNvSpPr txBox="1"/>
          <p:nvPr/>
        </p:nvSpPr>
        <p:spPr>
          <a:xfrm>
            <a:off x="357158" y="4214818"/>
            <a:ext cx="3357586" cy="1569660"/>
          </a:xfrm>
          <a:prstGeom prst="rect">
            <a:avLst/>
          </a:prstGeom>
          <a:noFill/>
        </p:spPr>
        <p:txBody>
          <a:bodyPr wrap="square" rtlCol="0">
            <a:spAutoFit/>
          </a:bodyPr>
          <a:lstStyle/>
          <a:p>
            <a:r>
              <a:rPr lang="it-IT" sz="2400" dirty="0" smtClean="0">
                <a:solidFill>
                  <a:srgbClr val="C00000"/>
                </a:solidFill>
              </a:rPr>
              <a:t>L’esplosione è di due tipi , Tipo I e Tipo II, la cui natura è totalmente diversa</a:t>
            </a:r>
            <a:endParaRPr lang="it-IT" sz="2400" dirty="0">
              <a:solidFill>
                <a:srgbClr val="C00000"/>
              </a:solidFill>
            </a:endParaRPr>
          </a:p>
        </p:txBody>
      </p:sp>
    </p:spTree>
  </p:cSld>
  <p:clrMapOvr>
    <a:masterClrMapping/>
  </p:clrMapOvr>
  <p:transition advTm="53161"/>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ophiararebooks.com/pictures/3460.jpg"/>
          <p:cNvPicPr>
            <a:picLocks noChangeAspect="1" noChangeArrowheads="1"/>
          </p:cNvPicPr>
          <p:nvPr/>
        </p:nvPicPr>
        <p:blipFill>
          <a:blip r:embed="rId2" cstate="print"/>
          <a:srcRect/>
          <a:stretch>
            <a:fillRect/>
          </a:stretch>
        </p:blipFill>
        <p:spPr bwMode="auto">
          <a:xfrm>
            <a:off x="142844" y="142852"/>
            <a:ext cx="3799339" cy="4714908"/>
          </a:xfrm>
          <a:prstGeom prst="rect">
            <a:avLst/>
          </a:prstGeom>
          <a:noFill/>
        </p:spPr>
      </p:pic>
      <p:pic>
        <p:nvPicPr>
          <p:cNvPr id="1027" name="Picture 3"/>
          <p:cNvPicPr>
            <a:picLocks noChangeAspect="1" noChangeArrowheads="1"/>
          </p:cNvPicPr>
          <p:nvPr/>
        </p:nvPicPr>
        <p:blipFill>
          <a:blip r:embed="rId3" cstate="print"/>
          <a:srcRect/>
          <a:stretch>
            <a:fillRect/>
          </a:stretch>
        </p:blipFill>
        <p:spPr bwMode="auto">
          <a:xfrm>
            <a:off x="4286248" y="214290"/>
            <a:ext cx="4643438" cy="1968249"/>
          </a:xfrm>
          <a:prstGeom prst="rect">
            <a:avLst/>
          </a:prstGeom>
          <a:noFill/>
          <a:ln w="9525">
            <a:noFill/>
            <a:miter lim="800000"/>
            <a:headEnd/>
            <a:tailEnd/>
          </a:ln>
          <a:effectLst/>
        </p:spPr>
      </p:pic>
      <p:sp>
        <p:nvSpPr>
          <p:cNvPr id="4" name="TextBox 3"/>
          <p:cNvSpPr txBox="1"/>
          <p:nvPr/>
        </p:nvSpPr>
        <p:spPr>
          <a:xfrm>
            <a:off x="4357686" y="2428868"/>
            <a:ext cx="4572032" cy="646331"/>
          </a:xfrm>
          <a:prstGeom prst="rect">
            <a:avLst/>
          </a:prstGeom>
          <a:noFill/>
        </p:spPr>
        <p:txBody>
          <a:bodyPr wrap="square" rtlCol="0">
            <a:spAutoFit/>
          </a:bodyPr>
          <a:lstStyle/>
          <a:p>
            <a:r>
              <a:rPr lang="en-US" dirty="0" smtClean="0"/>
              <a:t>The problem of measuring the length of curves</a:t>
            </a:r>
            <a:endParaRPr lang="ru-RU" dirty="0"/>
          </a:p>
        </p:txBody>
      </p:sp>
      <p:pic>
        <p:nvPicPr>
          <p:cNvPr id="1028" name="Picture 4"/>
          <p:cNvPicPr>
            <a:picLocks noChangeAspect="1" noChangeArrowheads="1"/>
          </p:cNvPicPr>
          <p:nvPr/>
        </p:nvPicPr>
        <p:blipFill>
          <a:blip r:embed="rId4" cstate="print"/>
          <a:srcRect/>
          <a:stretch>
            <a:fillRect/>
          </a:stretch>
        </p:blipFill>
        <p:spPr bwMode="auto">
          <a:xfrm>
            <a:off x="1857356" y="5000636"/>
            <a:ext cx="5852991" cy="571504"/>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4286248" y="3500438"/>
            <a:ext cx="3475536" cy="852490"/>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857224" y="5786454"/>
            <a:ext cx="7900731" cy="842965"/>
          </a:xfrm>
          <a:prstGeom prst="rect">
            <a:avLst/>
          </a:prstGeom>
          <a:noFill/>
          <a:ln w="9525">
            <a:noFill/>
            <a:miter lim="800000"/>
            <a:headEnd/>
            <a:tailEnd/>
          </a:ln>
          <a:effectLst/>
        </p:spPr>
      </p:pic>
      <p:sp>
        <p:nvSpPr>
          <p:cNvPr id="8" name="Прямоугольник 7"/>
          <p:cNvSpPr/>
          <p:nvPr/>
        </p:nvSpPr>
        <p:spPr>
          <a:xfrm>
            <a:off x="2143108" y="5857892"/>
            <a:ext cx="714380"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2143108" y="5786454"/>
            <a:ext cx="785818" cy="307777"/>
          </a:xfrm>
          <a:prstGeom prst="rect">
            <a:avLst/>
          </a:prstGeom>
          <a:noFill/>
        </p:spPr>
        <p:txBody>
          <a:bodyPr wrap="square" rtlCol="0">
            <a:spAutoFit/>
          </a:bodyPr>
          <a:lstStyle/>
          <a:p>
            <a:r>
              <a:rPr lang="en-US" sz="1400" dirty="0" smtClean="0"/>
              <a:t>above</a:t>
            </a:r>
            <a:endParaRPr lang="ru-RU" sz="1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282" y="285728"/>
            <a:ext cx="8686800" cy="841248"/>
          </a:xfrm>
        </p:spPr>
        <p:txBody>
          <a:bodyPr/>
          <a:lstStyle/>
          <a:p>
            <a:pPr algn="l"/>
            <a:r>
              <a:rPr lang="it-IT" dirty="0" smtClean="0"/>
              <a:t>L’ultima  Supernova</a:t>
            </a:r>
            <a:endParaRPr lang="it-IT" dirty="0"/>
          </a:p>
        </p:txBody>
      </p:sp>
      <p:pic>
        <p:nvPicPr>
          <p:cNvPr id="1026" name="Picture 2" descr="C:\Users\Etrus\Desktop\telescopdoklad\a2102000.gif"/>
          <p:cNvPicPr>
            <a:picLocks noChangeAspect="1" noChangeArrowheads="1"/>
          </p:cNvPicPr>
          <p:nvPr/>
        </p:nvPicPr>
        <p:blipFill>
          <a:blip r:embed="rId4" cstate="print"/>
          <a:srcRect/>
          <a:stretch>
            <a:fillRect/>
          </a:stretch>
        </p:blipFill>
        <p:spPr bwMode="auto">
          <a:xfrm>
            <a:off x="214281" y="1214422"/>
            <a:ext cx="6466757" cy="4286280"/>
          </a:xfrm>
          <a:prstGeom prst="rect">
            <a:avLst/>
          </a:prstGeom>
          <a:noFill/>
        </p:spPr>
      </p:pic>
      <p:sp>
        <p:nvSpPr>
          <p:cNvPr id="4" name="CasellaDiTesto 3"/>
          <p:cNvSpPr txBox="1"/>
          <p:nvPr/>
        </p:nvSpPr>
        <p:spPr>
          <a:xfrm>
            <a:off x="6804248" y="764704"/>
            <a:ext cx="1928826" cy="2308324"/>
          </a:xfrm>
          <a:prstGeom prst="rect">
            <a:avLst/>
          </a:prstGeom>
          <a:noFill/>
        </p:spPr>
        <p:txBody>
          <a:bodyPr wrap="square" rtlCol="0">
            <a:spAutoFit/>
          </a:bodyPr>
          <a:lstStyle/>
          <a:p>
            <a:r>
              <a:rPr lang="it-IT" dirty="0" smtClean="0"/>
              <a:t>1987.   Trecento anni dopo la supernova di Keplero si ha una nuova esplosione relativamente vicino alla Terra.</a:t>
            </a:r>
            <a:endParaRPr lang="it-IT" dirty="0"/>
          </a:p>
        </p:txBody>
      </p:sp>
      <p:sp>
        <p:nvSpPr>
          <p:cNvPr id="5" name="CasellaDiTesto 4"/>
          <p:cNvSpPr txBox="1"/>
          <p:nvPr/>
        </p:nvSpPr>
        <p:spPr>
          <a:xfrm>
            <a:off x="6804248" y="3717032"/>
            <a:ext cx="1928826" cy="2585323"/>
          </a:xfrm>
          <a:prstGeom prst="rect">
            <a:avLst/>
          </a:prstGeom>
          <a:noFill/>
        </p:spPr>
        <p:txBody>
          <a:bodyPr wrap="square" rtlCol="0">
            <a:spAutoFit/>
          </a:bodyPr>
          <a:lstStyle/>
          <a:p>
            <a:r>
              <a:rPr lang="it-IT" dirty="0" smtClean="0"/>
              <a:t>SN1987A è occorsa nella Grande Nube di Magellano, una delle Galassie Nane, satelliti della Via Lattea. A 168.000 anni luce da noi.</a:t>
            </a:r>
            <a:endParaRPr lang="it-IT" dirty="0"/>
          </a:p>
        </p:txBody>
      </p:sp>
      <p:sp>
        <p:nvSpPr>
          <p:cNvPr id="6" name="CasellaDiTesto 5"/>
          <p:cNvSpPr txBox="1"/>
          <p:nvPr/>
        </p:nvSpPr>
        <p:spPr>
          <a:xfrm>
            <a:off x="214282" y="5572141"/>
            <a:ext cx="6643734" cy="707886"/>
          </a:xfrm>
          <a:prstGeom prst="rect">
            <a:avLst/>
          </a:prstGeom>
          <a:noFill/>
        </p:spPr>
        <p:txBody>
          <a:bodyPr wrap="square" rtlCol="0">
            <a:spAutoFit/>
          </a:bodyPr>
          <a:lstStyle/>
          <a:p>
            <a:r>
              <a:rPr lang="it-IT" sz="2000" b="1" dirty="0" smtClean="0">
                <a:solidFill>
                  <a:srgbClr val="C00000"/>
                </a:solidFill>
              </a:rPr>
              <a:t>Nessuna stella di neutroni è stata per ora identificata come remnant di SN1987A </a:t>
            </a:r>
            <a:endParaRPr lang="it-IT" sz="2000" b="1" dirty="0">
              <a:solidFill>
                <a:srgbClr val="C00000"/>
              </a:solidFill>
            </a:endParaRPr>
          </a:p>
        </p:txBody>
      </p:sp>
      <p:pic>
        <p:nvPicPr>
          <p:cNvPr id="10" name="FreDokl_it_audio292-2.wav">
            <a:hlinkClick r:id="" action="ppaction://media"/>
          </p:cNvPr>
          <p:cNvPicPr>
            <a:picLocks noRot="1" noChangeAspect="1"/>
          </p:cNvPicPr>
          <p:nvPr>
            <a:audioFile r:link="rId1"/>
          </p:nvPr>
        </p:nvPicPr>
        <p:blipFill>
          <a:blip r:embed="rId5" cstate="print"/>
          <a:stretch>
            <a:fillRect/>
          </a:stretch>
        </p:blipFill>
        <p:spPr>
          <a:xfrm>
            <a:off x="8670925" y="6384925"/>
            <a:ext cx="304800" cy="304800"/>
          </a:xfrm>
          <a:prstGeom prst="rect">
            <a:avLst/>
          </a:prstGeom>
        </p:spPr>
      </p:pic>
    </p:spTree>
  </p:cSld>
  <p:clrMapOvr>
    <a:masterClrMapping/>
  </p:clrMapOvr>
  <p:transition advTm="40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Type</a:t>
            </a:r>
            <a:r>
              <a:rPr lang="it-IT" dirty="0" smtClean="0"/>
              <a:t> II B </a:t>
            </a:r>
            <a:r>
              <a:rPr lang="it-IT" dirty="0" err="1" smtClean="0"/>
              <a:t>supernovae</a:t>
            </a:r>
            <a:endParaRPr lang="it-IT" dirty="0"/>
          </a:p>
        </p:txBody>
      </p:sp>
      <p:pic>
        <p:nvPicPr>
          <p:cNvPr id="2050" name="Picture 2" descr="C:\Users\Etrus\Desktop\telescopdoklad\snt10.gif"/>
          <p:cNvPicPr>
            <a:picLocks noChangeAspect="1" noChangeArrowheads="1"/>
          </p:cNvPicPr>
          <p:nvPr/>
        </p:nvPicPr>
        <p:blipFill>
          <a:blip r:embed="rId3" cstate="print"/>
          <a:srcRect/>
          <a:stretch>
            <a:fillRect/>
          </a:stretch>
        </p:blipFill>
        <p:spPr bwMode="auto">
          <a:xfrm>
            <a:off x="267819" y="4572008"/>
            <a:ext cx="2696743" cy="2156403"/>
          </a:xfrm>
          <a:prstGeom prst="rect">
            <a:avLst/>
          </a:prstGeom>
          <a:noFill/>
        </p:spPr>
      </p:pic>
      <p:pic>
        <p:nvPicPr>
          <p:cNvPr id="2051" name="Picture 3" descr="C:\Users\Etrus\Desktop\telescopdoklad\issue5fusion6_large.jpg"/>
          <p:cNvPicPr>
            <a:picLocks noChangeAspect="1" noChangeArrowheads="1"/>
          </p:cNvPicPr>
          <p:nvPr/>
        </p:nvPicPr>
        <p:blipFill>
          <a:blip r:embed="rId4" cstate="print"/>
          <a:srcRect/>
          <a:stretch>
            <a:fillRect/>
          </a:stretch>
        </p:blipFill>
        <p:spPr bwMode="auto">
          <a:xfrm>
            <a:off x="0" y="1357298"/>
            <a:ext cx="6056981" cy="2248072"/>
          </a:xfrm>
          <a:prstGeom prst="rect">
            <a:avLst/>
          </a:prstGeom>
          <a:noFill/>
        </p:spPr>
      </p:pic>
      <p:pic>
        <p:nvPicPr>
          <p:cNvPr id="2052" name="Picture 4" descr="C:\Users\Etrus\Desktop\telescopdoklad\superexplosion.bmp"/>
          <p:cNvPicPr>
            <a:picLocks noChangeAspect="1" noChangeArrowheads="1"/>
          </p:cNvPicPr>
          <p:nvPr/>
        </p:nvPicPr>
        <p:blipFill>
          <a:blip r:embed="rId5" cstate="print"/>
          <a:srcRect/>
          <a:stretch>
            <a:fillRect/>
          </a:stretch>
        </p:blipFill>
        <p:spPr bwMode="auto">
          <a:xfrm>
            <a:off x="5530539" y="3714752"/>
            <a:ext cx="3429203" cy="2143140"/>
          </a:xfrm>
          <a:prstGeom prst="rect">
            <a:avLst/>
          </a:prstGeom>
          <a:noFill/>
        </p:spPr>
      </p:pic>
      <p:sp>
        <p:nvSpPr>
          <p:cNvPr id="6" name="Freccia bidirezionale verticale 5"/>
          <p:cNvSpPr/>
          <p:nvPr/>
        </p:nvSpPr>
        <p:spPr>
          <a:xfrm rot="5400000">
            <a:off x="4089793" y="2911075"/>
            <a:ext cx="321470" cy="2357453"/>
          </a:xfrm>
          <a:prstGeom prst="up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70C0"/>
              </a:solidFill>
            </a:endParaRPr>
          </a:p>
        </p:txBody>
      </p:sp>
      <p:sp>
        <p:nvSpPr>
          <p:cNvPr id="7" name="CasellaDiTesto 6"/>
          <p:cNvSpPr txBox="1"/>
          <p:nvPr/>
        </p:nvSpPr>
        <p:spPr>
          <a:xfrm>
            <a:off x="3000364" y="4272677"/>
            <a:ext cx="2500330" cy="2585323"/>
          </a:xfrm>
          <a:prstGeom prst="rect">
            <a:avLst/>
          </a:prstGeom>
          <a:noFill/>
        </p:spPr>
        <p:txBody>
          <a:bodyPr wrap="square" rtlCol="0">
            <a:spAutoFit/>
          </a:bodyPr>
          <a:lstStyle/>
          <a:p>
            <a:r>
              <a:rPr lang="it-IT" dirty="0" smtClean="0"/>
              <a:t>L’esplosione è il risultato </a:t>
            </a:r>
            <a:r>
              <a:rPr lang="it-IT" dirty="0" err="1" smtClean="0"/>
              <a:t>dell</a:t>
            </a:r>
            <a:r>
              <a:rPr lang="en-US" dirty="0" smtClean="0"/>
              <a:t>’</a:t>
            </a:r>
            <a:r>
              <a:rPr lang="it-IT" dirty="0" smtClean="0"/>
              <a:t>onda d’urto:  la materia che cade </a:t>
            </a:r>
            <a:r>
              <a:rPr lang="en-US" dirty="0" err="1" smtClean="0"/>
              <a:t>rimbalza</a:t>
            </a:r>
            <a:r>
              <a:rPr lang="en-US" dirty="0" smtClean="0"/>
              <a:t> </a:t>
            </a:r>
            <a:r>
              <a:rPr lang="en-US" dirty="0" err="1" smtClean="0"/>
              <a:t>violentemente</a:t>
            </a:r>
            <a:r>
              <a:rPr lang="en-US" dirty="0" smtClean="0"/>
              <a:t> </a:t>
            </a:r>
            <a:r>
              <a:rPr lang="en-US" dirty="0" err="1" smtClean="0"/>
              <a:t>sulla</a:t>
            </a:r>
            <a:r>
              <a:rPr lang="en-US" dirty="0" smtClean="0"/>
              <a:t> </a:t>
            </a:r>
            <a:r>
              <a:rPr lang="en-US" dirty="0" err="1" smtClean="0"/>
              <a:t>crosta</a:t>
            </a:r>
            <a:r>
              <a:rPr lang="en-US" dirty="0" smtClean="0"/>
              <a:t> </a:t>
            </a:r>
            <a:r>
              <a:rPr lang="en-US" dirty="0" err="1" smtClean="0"/>
              <a:t>della</a:t>
            </a:r>
            <a:r>
              <a:rPr lang="en-US" dirty="0" smtClean="0"/>
              <a:t> </a:t>
            </a:r>
            <a:r>
              <a:rPr lang="en-US" dirty="0" err="1" smtClean="0"/>
              <a:t>nuova</a:t>
            </a:r>
            <a:r>
              <a:rPr lang="en-US" dirty="0" smtClean="0"/>
              <a:t> </a:t>
            </a:r>
            <a:r>
              <a:rPr lang="en-US" dirty="0" err="1" smtClean="0"/>
              <a:t>stella</a:t>
            </a:r>
            <a:r>
              <a:rPr lang="en-US" dirty="0" smtClean="0"/>
              <a:t> </a:t>
            </a:r>
            <a:r>
              <a:rPr lang="en-US" dirty="0" err="1" smtClean="0"/>
              <a:t>di</a:t>
            </a:r>
            <a:r>
              <a:rPr lang="en-US" dirty="0" smtClean="0"/>
              <a:t> </a:t>
            </a:r>
            <a:r>
              <a:rPr lang="en-US" dirty="0" err="1" smtClean="0"/>
              <a:t>neutroni</a:t>
            </a:r>
            <a:r>
              <a:rPr lang="en-US" dirty="0" smtClean="0"/>
              <a:t> </a:t>
            </a:r>
            <a:r>
              <a:rPr lang="en-US" dirty="0" err="1" smtClean="0"/>
              <a:t>formatasi</a:t>
            </a:r>
            <a:r>
              <a:rPr lang="en-US" dirty="0" smtClean="0"/>
              <a:t> al </a:t>
            </a:r>
            <a:r>
              <a:rPr lang="en-US" dirty="0" err="1" smtClean="0"/>
              <a:t>centro</a:t>
            </a:r>
            <a:r>
              <a:rPr lang="en-US" dirty="0" smtClean="0"/>
              <a:t>.</a:t>
            </a:r>
            <a:endParaRPr lang="it-IT" dirty="0" smtClean="0"/>
          </a:p>
          <a:p>
            <a:pPr algn="just"/>
            <a:endParaRPr lang="it-IT" dirty="0"/>
          </a:p>
        </p:txBody>
      </p:sp>
      <p:sp>
        <p:nvSpPr>
          <p:cNvPr id="9" name="CasellaDiTesto 8"/>
          <p:cNvSpPr txBox="1"/>
          <p:nvPr/>
        </p:nvSpPr>
        <p:spPr>
          <a:xfrm>
            <a:off x="6286512" y="1285860"/>
            <a:ext cx="2571768" cy="1214446"/>
          </a:xfrm>
          <a:prstGeom prst="rect">
            <a:avLst/>
          </a:prstGeom>
          <a:noFill/>
        </p:spPr>
        <p:txBody>
          <a:bodyPr wrap="square" rtlCol="0">
            <a:spAutoFit/>
          </a:bodyPr>
          <a:lstStyle/>
          <a:p>
            <a:r>
              <a:rPr lang="en-US" dirty="0" err="1" smtClean="0"/>
              <a:t>Quando</a:t>
            </a:r>
            <a:r>
              <a:rPr lang="en-US" dirty="0" smtClean="0"/>
              <a:t> </a:t>
            </a:r>
            <a:r>
              <a:rPr lang="en-US" dirty="0" err="1" smtClean="0"/>
              <a:t>una</a:t>
            </a:r>
            <a:r>
              <a:rPr lang="en-US" dirty="0" smtClean="0"/>
              <a:t> </a:t>
            </a:r>
            <a:r>
              <a:rPr lang="en-US" dirty="0" err="1" smtClean="0"/>
              <a:t>grande</a:t>
            </a:r>
            <a:r>
              <a:rPr lang="en-US" dirty="0" smtClean="0"/>
              <a:t> </a:t>
            </a:r>
            <a:r>
              <a:rPr lang="en-US" dirty="0" err="1" smtClean="0"/>
              <a:t>stella</a:t>
            </a:r>
            <a:r>
              <a:rPr lang="en-US" dirty="0" smtClean="0"/>
              <a:t> </a:t>
            </a:r>
            <a:r>
              <a:rPr lang="en-US" dirty="0" err="1" smtClean="0"/>
              <a:t>finisce</a:t>
            </a:r>
            <a:r>
              <a:rPr lang="en-US" dirty="0" smtClean="0"/>
              <a:t> </a:t>
            </a:r>
            <a:r>
              <a:rPr lang="en-US" dirty="0" err="1" smtClean="0"/>
              <a:t>il</a:t>
            </a:r>
            <a:r>
              <a:rPr lang="en-US" dirty="0" smtClean="0"/>
              <a:t> </a:t>
            </a:r>
            <a:r>
              <a:rPr lang="en-US" dirty="0" err="1" smtClean="0"/>
              <a:t>suo</a:t>
            </a:r>
            <a:r>
              <a:rPr lang="en-US" dirty="0" smtClean="0"/>
              <a:t> </a:t>
            </a:r>
            <a:r>
              <a:rPr lang="en-US" dirty="0" err="1" smtClean="0"/>
              <a:t>carburante</a:t>
            </a:r>
            <a:r>
              <a:rPr lang="en-US" dirty="0" smtClean="0"/>
              <a:t> </a:t>
            </a:r>
            <a:r>
              <a:rPr lang="en-US" dirty="0" err="1" smtClean="0"/>
              <a:t>nucleare</a:t>
            </a:r>
            <a:r>
              <a:rPr lang="en-US" dirty="0" smtClean="0"/>
              <a:t>  </a:t>
            </a:r>
            <a:r>
              <a:rPr lang="en-US" dirty="0" err="1" smtClean="0"/>
              <a:t>comincia</a:t>
            </a:r>
            <a:r>
              <a:rPr lang="en-US" dirty="0" smtClean="0"/>
              <a:t> a </a:t>
            </a:r>
            <a:r>
              <a:rPr lang="en-US" dirty="0" err="1" smtClean="0"/>
              <a:t>contrarsi</a:t>
            </a:r>
            <a:endParaRPr lang="it-IT" dirty="0"/>
          </a:p>
        </p:txBody>
      </p:sp>
      <p:sp>
        <p:nvSpPr>
          <p:cNvPr id="12" name="Rettangolo 11"/>
          <p:cNvSpPr/>
          <p:nvPr/>
        </p:nvSpPr>
        <p:spPr>
          <a:xfrm>
            <a:off x="785786" y="3571876"/>
            <a:ext cx="1571636" cy="1143008"/>
          </a:xfrm>
          <a:prstGeom prst="rect">
            <a:avLst/>
          </a:pr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circolare a sinistra 12"/>
          <p:cNvSpPr/>
          <p:nvPr/>
        </p:nvSpPr>
        <p:spPr>
          <a:xfrm rot="20776364" flipH="1">
            <a:off x="347484" y="2405535"/>
            <a:ext cx="622060" cy="17996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cSld>
  <p:clrMapOvr>
    <a:masterClrMapping/>
  </p:clrMapOvr>
  <p:transition advTm="10515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La  </a:t>
            </a:r>
            <a:r>
              <a:rPr lang="en-US" dirty="0" err="1" smtClean="0"/>
              <a:t>grande</a:t>
            </a:r>
            <a:r>
              <a:rPr lang="en-US" dirty="0" smtClean="0"/>
              <a:t> </a:t>
            </a:r>
            <a:r>
              <a:rPr lang="en-US" dirty="0" err="1" smtClean="0"/>
              <a:t>luce</a:t>
            </a:r>
            <a:r>
              <a:rPr lang="en-US" dirty="0" smtClean="0"/>
              <a:t> del 1054</a:t>
            </a:r>
            <a:endParaRPr lang="it-IT" dirty="0"/>
          </a:p>
        </p:txBody>
      </p:sp>
      <p:pic>
        <p:nvPicPr>
          <p:cNvPr id="3074" name="Picture 2" descr="C:\Users\Etrus\Desktop\telescopdoklad\crab.jpg"/>
          <p:cNvPicPr>
            <a:picLocks noChangeAspect="1" noChangeArrowheads="1"/>
          </p:cNvPicPr>
          <p:nvPr/>
        </p:nvPicPr>
        <p:blipFill>
          <a:blip r:embed="rId6" cstate="print"/>
          <a:srcRect/>
          <a:stretch>
            <a:fillRect/>
          </a:stretch>
        </p:blipFill>
        <p:spPr bwMode="auto">
          <a:xfrm>
            <a:off x="428596" y="2502526"/>
            <a:ext cx="4000528" cy="4124824"/>
          </a:xfrm>
          <a:prstGeom prst="rect">
            <a:avLst/>
          </a:prstGeom>
          <a:noFill/>
        </p:spPr>
      </p:pic>
      <p:cxnSp>
        <p:nvCxnSpPr>
          <p:cNvPr id="49" name="Connettore 2 48"/>
          <p:cNvCxnSpPr/>
          <p:nvPr/>
        </p:nvCxnSpPr>
        <p:spPr>
          <a:xfrm rot="10800000" flipV="1">
            <a:off x="2571736" y="2643182"/>
            <a:ext cx="4643470" cy="192882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076" name="Picture 4" descr="C:\Users\Etrus\Desktop\telescopdoklad\070820_neutron_star_02.jpg"/>
          <p:cNvPicPr>
            <a:picLocks noChangeAspect="1" noChangeArrowheads="1"/>
          </p:cNvPicPr>
          <p:nvPr/>
        </p:nvPicPr>
        <p:blipFill>
          <a:blip r:embed="rId7" cstate="print"/>
          <a:srcRect/>
          <a:stretch>
            <a:fillRect/>
          </a:stretch>
        </p:blipFill>
        <p:spPr bwMode="auto">
          <a:xfrm>
            <a:off x="6000760" y="1357298"/>
            <a:ext cx="2571768" cy="1785950"/>
          </a:xfrm>
          <a:prstGeom prst="rect">
            <a:avLst/>
          </a:prstGeom>
          <a:noFill/>
          <a:effectLst>
            <a:outerShdw blurRad="76200" dir="13500000" sx="61000" sy="61000" kx="1200000" algn="br" rotWithShape="0">
              <a:prstClr val="black">
                <a:alpha val="20000"/>
              </a:prstClr>
            </a:outerShdw>
          </a:effectLst>
        </p:spPr>
      </p:pic>
      <p:pic>
        <p:nvPicPr>
          <p:cNvPr id="3077" name="Picture 5" descr="C:\Users\Etrus\Desktop\telescopdoklad\800px-Pulsar_schematic.svg.png"/>
          <p:cNvPicPr>
            <a:picLocks noChangeAspect="1" noChangeArrowheads="1"/>
          </p:cNvPicPr>
          <p:nvPr/>
        </p:nvPicPr>
        <p:blipFill>
          <a:blip r:embed="rId8" cstate="print"/>
          <a:srcRect/>
          <a:stretch>
            <a:fillRect/>
          </a:stretch>
        </p:blipFill>
        <p:spPr bwMode="auto">
          <a:xfrm>
            <a:off x="4857752" y="4572008"/>
            <a:ext cx="2619426" cy="1964569"/>
          </a:xfrm>
          <a:prstGeom prst="rect">
            <a:avLst/>
          </a:prstGeom>
          <a:noFill/>
        </p:spPr>
      </p:pic>
      <p:sp>
        <p:nvSpPr>
          <p:cNvPr id="54" name="CasellaDiTesto 53"/>
          <p:cNvSpPr txBox="1"/>
          <p:nvPr/>
        </p:nvSpPr>
        <p:spPr>
          <a:xfrm>
            <a:off x="428596" y="1285860"/>
            <a:ext cx="4572032" cy="1200329"/>
          </a:xfrm>
          <a:prstGeom prst="rect">
            <a:avLst/>
          </a:prstGeom>
          <a:noFill/>
        </p:spPr>
        <p:txBody>
          <a:bodyPr wrap="square" rtlCol="0">
            <a:spAutoFit/>
          </a:bodyPr>
          <a:lstStyle/>
          <a:p>
            <a:r>
              <a:rPr lang="en-US" dirty="0" smtClean="0"/>
              <a:t>La </a:t>
            </a:r>
            <a:r>
              <a:rPr lang="en-US" dirty="0" err="1" smtClean="0"/>
              <a:t>Nebulosa</a:t>
            </a:r>
            <a:r>
              <a:rPr lang="en-US" dirty="0" smtClean="0"/>
              <a:t> del </a:t>
            </a:r>
            <a:r>
              <a:rPr lang="en-US" dirty="0" err="1" smtClean="0"/>
              <a:t>Granchio</a:t>
            </a:r>
            <a:r>
              <a:rPr lang="en-US" dirty="0" smtClean="0"/>
              <a:t> </a:t>
            </a:r>
            <a:r>
              <a:rPr lang="it-IT" dirty="0" smtClean="0"/>
              <a:t>è il </a:t>
            </a:r>
            <a:r>
              <a:rPr lang="it-IT" dirty="0" err="1" smtClean="0"/>
              <a:t>remnant</a:t>
            </a:r>
            <a:r>
              <a:rPr lang="it-IT" dirty="0" smtClean="0"/>
              <a:t> della Supernova esplosa nel 1054 d.c. </a:t>
            </a:r>
          </a:p>
          <a:p>
            <a:r>
              <a:rPr lang="it-IT" dirty="0" smtClean="0"/>
              <a:t>Al centro della nebulosa c</a:t>
            </a:r>
            <a:r>
              <a:rPr lang="en-US" dirty="0" smtClean="0"/>
              <a:t>’</a:t>
            </a:r>
            <a:r>
              <a:rPr lang="it-IT" dirty="0" smtClean="0"/>
              <a:t>è una </a:t>
            </a:r>
            <a:r>
              <a:rPr lang="it-IT" i="1" dirty="0" smtClean="0"/>
              <a:t>stella di neutroni </a:t>
            </a:r>
            <a:r>
              <a:rPr lang="it-IT" dirty="0" smtClean="0"/>
              <a:t>una </a:t>
            </a:r>
            <a:r>
              <a:rPr lang="it-IT" b="1" i="1" dirty="0" smtClean="0">
                <a:solidFill>
                  <a:srgbClr val="C00000"/>
                </a:solidFill>
              </a:rPr>
              <a:t>pulsar</a:t>
            </a:r>
            <a:r>
              <a:rPr lang="it-IT" dirty="0" smtClean="0"/>
              <a:t>.</a:t>
            </a:r>
            <a:endParaRPr lang="it-IT" dirty="0"/>
          </a:p>
        </p:txBody>
      </p:sp>
      <p:pic>
        <p:nvPicPr>
          <p:cNvPr id="59" name="vela.wav">
            <a:hlinkClick r:id="" action="ppaction://media"/>
          </p:cNvPr>
          <p:cNvPicPr>
            <a:picLocks noRot="1" noChangeAspect="1"/>
          </p:cNvPicPr>
          <p:nvPr>
            <a:audioFile r:link="rId2"/>
          </p:nvPr>
        </p:nvPicPr>
        <p:blipFill>
          <a:blip r:embed="rId9" cstate="print"/>
          <a:stretch>
            <a:fillRect/>
          </a:stretch>
        </p:blipFill>
        <p:spPr>
          <a:xfrm>
            <a:off x="7572364" y="4786322"/>
            <a:ext cx="1571636" cy="1571636"/>
          </a:xfrm>
          <a:prstGeom prst="rect">
            <a:avLst/>
          </a:prstGeom>
        </p:spPr>
      </p:pic>
      <p:sp>
        <p:nvSpPr>
          <p:cNvPr id="60" name="CasellaDiTesto 59"/>
          <p:cNvSpPr txBox="1"/>
          <p:nvPr/>
        </p:nvSpPr>
        <p:spPr>
          <a:xfrm>
            <a:off x="5572132" y="3429000"/>
            <a:ext cx="3286148" cy="923330"/>
          </a:xfrm>
          <a:prstGeom prst="rect">
            <a:avLst/>
          </a:prstGeom>
          <a:noFill/>
        </p:spPr>
        <p:txBody>
          <a:bodyPr wrap="square" rtlCol="0">
            <a:spAutoFit/>
          </a:bodyPr>
          <a:lstStyle/>
          <a:p>
            <a:r>
              <a:rPr lang="it-IT" dirty="0" smtClean="0"/>
              <a:t>Le </a:t>
            </a:r>
            <a:r>
              <a:rPr lang="it-IT" dirty="0" err="1" smtClean="0"/>
              <a:t>pulsars</a:t>
            </a:r>
            <a:r>
              <a:rPr lang="it-IT" dirty="0" smtClean="0"/>
              <a:t> emettono onde radio. Non si vedono, ma si</a:t>
            </a:r>
          </a:p>
          <a:p>
            <a:r>
              <a:rPr lang="it-IT" dirty="0" smtClean="0"/>
              <a:t>ascoltano</a:t>
            </a:r>
            <a:endParaRPr lang="it-IT" dirty="0"/>
          </a:p>
        </p:txBody>
      </p:sp>
      <p:pic>
        <p:nvPicPr>
          <p:cNvPr id="10" name="FreDokl_it_audio294.wav">
            <a:hlinkClick r:id="" action="ppaction://media"/>
          </p:cNvPr>
          <p:cNvPicPr>
            <a:picLocks noRot="1" noChangeAspect="1"/>
          </p:cNvPicPr>
          <p:nvPr>
            <a:audioFile r:link="rId3"/>
          </p:nvPr>
        </p:nvPicPr>
        <p:blipFill>
          <a:blip r:embed="rId10" cstate="print"/>
          <a:stretch>
            <a:fillRect/>
          </a:stretch>
        </p:blipFill>
        <p:spPr>
          <a:xfrm>
            <a:off x="8670925" y="6384925"/>
            <a:ext cx="304800" cy="304800"/>
          </a:xfrm>
          <a:prstGeom prst="rect">
            <a:avLst/>
          </a:prstGeom>
        </p:spPr>
      </p:pic>
    </p:spTree>
    <p:custDataLst>
      <p:tags r:id="rId1"/>
    </p:custDataLst>
  </p:cSld>
  <p:clrMapOvr>
    <a:masterClrMapping/>
  </p:clrMapOvr>
  <p:transition advTm="1075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962"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59"/>
                </p:tgtEl>
              </p:cMediaNode>
            </p:audio>
            <p:audio isNarration="1">
              <p:cMediaNode showWhenStopped="0">
                <p:cTn id="12"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282" y="285728"/>
            <a:ext cx="8686800" cy="841248"/>
          </a:xfrm>
        </p:spPr>
        <p:txBody>
          <a:bodyPr/>
          <a:lstStyle/>
          <a:p>
            <a:r>
              <a:rPr lang="en-US" dirty="0" err="1" smtClean="0"/>
              <a:t>Premio</a:t>
            </a:r>
            <a:r>
              <a:rPr lang="en-US" dirty="0" smtClean="0"/>
              <a:t> Nobel 1974</a:t>
            </a:r>
            <a:endParaRPr lang="it-IT" dirty="0"/>
          </a:p>
        </p:txBody>
      </p:sp>
      <p:pic>
        <p:nvPicPr>
          <p:cNvPr id="4098" name="Picture 2" descr="C:\Users\Etrus\Desktop\telescopdoklad\pulsar.gif"/>
          <p:cNvPicPr>
            <a:picLocks noChangeAspect="1" noChangeArrowheads="1"/>
          </p:cNvPicPr>
          <p:nvPr/>
        </p:nvPicPr>
        <p:blipFill>
          <a:blip r:embed="rId4" cstate="print"/>
          <a:srcRect/>
          <a:stretch>
            <a:fillRect/>
          </a:stretch>
        </p:blipFill>
        <p:spPr bwMode="auto">
          <a:xfrm>
            <a:off x="3071802" y="3357562"/>
            <a:ext cx="2686050" cy="2047875"/>
          </a:xfrm>
          <a:prstGeom prst="rect">
            <a:avLst/>
          </a:prstGeom>
          <a:noFill/>
        </p:spPr>
      </p:pic>
      <p:pic>
        <p:nvPicPr>
          <p:cNvPr id="4099" name="Picture 3" descr="C:\Users\Etrus\Desktop\telescopdoklad\Hewish.jpg"/>
          <p:cNvPicPr>
            <a:picLocks noChangeAspect="1" noChangeArrowheads="1"/>
          </p:cNvPicPr>
          <p:nvPr/>
        </p:nvPicPr>
        <p:blipFill>
          <a:blip r:embed="rId5" cstate="print"/>
          <a:srcRect/>
          <a:stretch>
            <a:fillRect/>
          </a:stretch>
        </p:blipFill>
        <p:spPr bwMode="auto">
          <a:xfrm>
            <a:off x="357158" y="1714488"/>
            <a:ext cx="2468898" cy="3643338"/>
          </a:xfrm>
          <a:prstGeom prst="rect">
            <a:avLst/>
          </a:prstGeom>
          <a:noFill/>
        </p:spPr>
      </p:pic>
      <p:pic>
        <p:nvPicPr>
          <p:cNvPr id="4100" name="Picture 4" descr="C:\Users\Etrus\Desktop\telescopdoklad\electronprotonToneutron.jpg"/>
          <p:cNvPicPr>
            <a:picLocks noChangeAspect="1" noChangeArrowheads="1"/>
          </p:cNvPicPr>
          <p:nvPr/>
        </p:nvPicPr>
        <p:blipFill>
          <a:blip r:embed="rId6" cstate="print"/>
          <a:srcRect/>
          <a:stretch>
            <a:fillRect/>
          </a:stretch>
        </p:blipFill>
        <p:spPr bwMode="auto">
          <a:xfrm>
            <a:off x="3071802" y="1714488"/>
            <a:ext cx="2668592" cy="1428759"/>
          </a:xfrm>
          <a:prstGeom prst="rect">
            <a:avLst/>
          </a:prstGeom>
          <a:noFill/>
        </p:spPr>
      </p:pic>
      <p:pic>
        <p:nvPicPr>
          <p:cNvPr id="4101" name="Picture 5" descr="C:\Users\Etrus\Desktop\telescopdoklad\800px-PaciniFranco.jpg"/>
          <p:cNvPicPr>
            <a:picLocks noChangeAspect="1" noChangeArrowheads="1"/>
          </p:cNvPicPr>
          <p:nvPr/>
        </p:nvPicPr>
        <p:blipFill>
          <a:blip r:embed="rId7" cstate="print"/>
          <a:srcRect/>
          <a:stretch>
            <a:fillRect/>
          </a:stretch>
        </p:blipFill>
        <p:spPr bwMode="auto">
          <a:xfrm>
            <a:off x="5868144" y="1196752"/>
            <a:ext cx="3091452" cy="2071702"/>
          </a:xfrm>
          <a:prstGeom prst="rect">
            <a:avLst/>
          </a:prstGeom>
          <a:noFill/>
        </p:spPr>
      </p:pic>
      <p:sp>
        <p:nvSpPr>
          <p:cNvPr id="7" name="CasellaDiTesto 6"/>
          <p:cNvSpPr txBox="1"/>
          <p:nvPr/>
        </p:nvSpPr>
        <p:spPr>
          <a:xfrm>
            <a:off x="642910" y="5429264"/>
            <a:ext cx="5391219" cy="1200329"/>
          </a:xfrm>
          <a:prstGeom prst="rect">
            <a:avLst/>
          </a:prstGeom>
          <a:noFill/>
        </p:spPr>
        <p:txBody>
          <a:bodyPr wrap="none" rtlCol="0">
            <a:spAutoFit/>
          </a:bodyPr>
          <a:lstStyle/>
          <a:p>
            <a:r>
              <a:rPr lang="en-GB" b="1" dirty="0" smtClean="0"/>
              <a:t>Antony Hewish</a:t>
            </a:r>
          </a:p>
          <a:p>
            <a:r>
              <a:rPr lang="en-GB" b="1" dirty="0" smtClean="0"/>
              <a:t>(1924 </a:t>
            </a:r>
            <a:r>
              <a:rPr lang="en-US" b="1" dirty="0" smtClean="0"/>
              <a:t>–) </a:t>
            </a:r>
            <a:r>
              <a:rPr lang="en-US" b="1" dirty="0" err="1" smtClean="0"/>
              <a:t>scopr</a:t>
            </a:r>
            <a:r>
              <a:rPr lang="it-IT" b="1" dirty="0" smtClean="0"/>
              <a:t>ì la prima pulsar nel 1967 con la sua</a:t>
            </a:r>
          </a:p>
          <a:p>
            <a:r>
              <a:rPr lang="it-IT" b="1" dirty="0" smtClean="0"/>
              <a:t>studentessa Jocelyn Bell. Nel 1974 gli fu conferito</a:t>
            </a:r>
          </a:p>
          <a:p>
            <a:r>
              <a:rPr lang="it-IT" b="1" dirty="0" smtClean="0"/>
              <a:t>il Nobel per questa scoperta.</a:t>
            </a:r>
            <a:endParaRPr lang="it-IT" dirty="0"/>
          </a:p>
        </p:txBody>
      </p:sp>
      <p:sp>
        <p:nvSpPr>
          <p:cNvPr id="8" name="CasellaDiTesto 7"/>
          <p:cNvSpPr txBox="1"/>
          <p:nvPr/>
        </p:nvSpPr>
        <p:spPr>
          <a:xfrm>
            <a:off x="5868144" y="3573016"/>
            <a:ext cx="3071834" cy="1754326"/>
          </a:xfrm>
          <a:prstGeom prst="rect">
            <a:avLst/>
          </a:prstGeom>
          <a:noFill/>
        </p:spPr>
        <p:txBody>
          <a:bodyPr wrap="square" rtlCol="0">
            <a:spAutoFit/>
          </a:bodyPr>
          <a:lstStyle/>
          <a:p>
            <a:r>
              <a:rPr lang="en-US" dirty="0" smtClean="0"/>
              <a:t>Franco </a:t>
            </a:r>
            <a:r>
              <a:rPr lang="en-US" dirty="0" err="1" smtClean="0"/>
              <a:t>Pacini</a:t>
            </a:r>
            <a:r>
              <a:rPr lang="en-US" dirty="0" smtClean="0"/>
              <a:t> (1939 -2012)  fu </a:t>
            </a:r>
            <a:r>
              <a:rPr lang="en-US" dirty="0" err="1" smtClean="0"/>
              <a:t>il</a:t>
            </a:r>
            <a:r>
              <a:rPr lang="en-US" dirty="0" smtClean="0"/>
              <a:t> primo </a:t>
            </a:r>
            <a:r>
              <a:rPr lang="en-US" dirty="0" err="1" smtClean="0"/>
              <a:t>nel</a:t>
            </a:r>
            <a:r>
              <a:rPr lang="en-US" dirty="0" smtClean="0"/>
              <a:t> 1968 ad </a:t>
            </a:r>
            <a:r>
              <a:rPr lang="en-US" dirty="0" err="1" smtClean="0"/>
              <a:t>ipotizzare</a:t>
            </a:r>
            <a:r>
              <a:rPr lang="en-US" dirty="0" smtClean="0"/>
              <a:t> </a:t>
            </a:r>
            <a:r>
              <a:rPr lang="en-US" dirty="0" err="1" smtClean="0"/>
              <a:t>che</a:t>
            </a:r>
            <a:r>
              <a:rPr lang="en-US" dirty="0" smtClean="0"/>
              <a:t> le pulsars </a:t>
            </a:r>
            <a:r>
              <a:rPr lang="en-US" dirty="0" err="1" smtClean="0"/>
              <a:t>fossero</a:t>
            </a:r>
            <a:r>
              <a:rPr lang="en-US" dirty="0" smtClean="0"/>
              <a:t> </a:t>
            </a:r>
            <a:r>
              <a:rPr lang="en-US" dirty="0" err="1" smtClean="0"/>
              <a:t>stelle</a:t>
            </a:r>
            <a:r>
              <a:rPr lang="en-US" dirty="0" smtClean="0"/>
              <a:t> </a:t>
            </a:r>
            <a:r>
              <a:rPr lang="en-US" dirty="0" err="1" smtClean="0"/>
              <a:t>di</a:t>
            </a:r>
            <a:r>
              <a:rPr lang="en-US" dirty="0" smtClean="0"/>
              <a:t> </a:t>
            </a:r>
            <a:r>
              <a:rPr lang="en-US" dirty="0" err="1" smtClean="0"/>
              <a:t>neutroni</a:t>
            </a:r>
            <a:r>
              <a:rPr lang="en-US" dirty="0" smtClean="0"/>
              <a:t>.</a:t>
            </a:r>
          </a:p>
          <a:p>
            <a:r>
              <a:rPr lang="en-US" dirty="0" err="1" smtClean="0"/>
              <a:t>Pacini</a:t>
            </a:r>
            <a:r>
              <a:rPr lang="en-US" dirty="0" smtClean="0"/>
              <a:t> fu </a:t>
            </a:r>
            <a:r>
              <a:rPr lang="en-US" dirty="0" err="1" smtClean="0"/>
              <a:t>tra</a:t>
            </a:r>
            <a:r>
              <a:rPr lang="en-US" dirty="0" smtClean="0"/>
              <a:t> </a:t>
            </a:r>
            <a:r>
              <a:rPr lang="en-US" dirty="0" err="1" smtClean="0"/>
              <a:t>i</a:t>
            </a:r>
            <a:r>
              <a:rPr lang="en-US" dirty="0" smtClean="0"/>
              <a:t> </a:t>
            </a:r>
            <a:r>
              <a:rPr lang="en-US" dirty="0" err="1" smtClean="0"/>
              <a:t>fondatori</a:t>
            </a:r>
            <a:r>
              <a:rPr lang="en-US" dirty="0" smtClean="0"/>
              <a:t> </a:t>
            </a:r>
            <a:r>
              <a:rPr lang="en-US" dirty="0" err="1" smtClean="0"/>
              <a:t>dell’ESO</a:t>
            </a:r>
            <a:endParaRPr lang="it-IT" dirty="0"/>
          </a:p>
        </p:txBody>
      </p:sp>
      <p:pic>
        <p:nvPicPr>
          <p:cNvPr id="11" name="FreDokl_it_audio295-4.wav">
            <a:hlinkClick r:id="" action="ppaction://media"/>
          </p:cNvPr>
          <p:cNvPicPr>
            <a:picLocks noRot="1" noChangeAspect="1"/>
          </p:cNvPicPr>
          <p:nvPr>
            <a:audioFile r:link="rId1"/>
          </p:nvPr>
        </p:nvPicPr>
        <p:blipFill>
          <a:blip r:embed="rId8" cstate="print"/>
          <a:stretch>
            <a:fillRect/>
          </a:stretch>
        </p:blipFill>
        <p:spPr>
          <a:xfrm>
            <a:off x="8670925" y="6384925"/>
            <a:ext cx="304800" cy="304800"/>
          </a:xfrm>
          <a:prstGeom prst="rect">
            <a:avLst/>
          </a:prstGeom>
        </p:spPr>
      </p:pic>
    </p:spTree>
  </p:cSld>
  <p:clrMapOvr>
    <a:masterClrMapping/>
  </p:clrMapOvr>
  <p:transition advTm="38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 </a:t>
            </a:r>
            <a:r>
              <a:rPr lang="it-IT" dirty="0" err="1" smtClean="0"/>
              <a:t>supernovae</a:t>
            </a:r>
            <a:r>
              <a:rPr lang="it-IT" dirty="0" smtClean="0"/>
              <a:t> </a:t>
            </a:r>
            <a:r>
              <a:rPr lang="it-IT" dirty="0" err="1" smtClean="0"/>
              <a:t>Ia</a:t>
            </a:r>
            <a:endParaRPr lang="it-IT" dirty="0"/>
          </a:p>
        </p:txBody>
      </p:sp>
      <p:pic>
        <p:nvPicPr>
          <p:cNvPr id="3" name="j1655_lg.mpeg">
            <a:hlinkClick r:id="" action="ppaction://media"/>
          </p:cNvPr>
          <p:cNvPicPr>
            <a:picLocks noRot="1" noChangeAspect="1"/>
          </p:cNvPicPr>
          <p:nvPr>
            <a:videoFile r:link="rId1"/>
          </p:nvPr>
        </p:nvPicPr>
        <p:blipFill>
          <a:blip r:embed="rId5" cstate="print"/>
          <a:stretch>
            <a:fillRect/>
          </a:stretch>
        </p:blipFill>
        <p:spPr>
          <a:xfrm>
            <a:off x="285720" y="1357298"/>
            <a:ext cx="4143404" cy="2762269"/>
          </a:xfrm>
          <a:prstGeom prst="rect">
            <a:avLst/>
          </a:prstGeom>
        </p:spPr>
      </p:pic>
      <p:pic>
        <p:nvPicPr>
          <p:cNvPr id="1026" name="Picture 2" descr="C:\Users\Etrus\Desktop\telescopdoklad\Understanding-the-Origin-of-Type-Ia-Supernovae-2.jpg"/>
          <p:cNvPicPr>
            <a:picLocks noChangeAspect="1" noChangeArrowheads="1"/>
          </p:cNvPicPr>
          <p:nvPr/>
        </p:nvPicPr>
        <p:blipFill>
          <a:blip r:embed="rId6" cstate="print"/>
          <a:srcRect/>
          <a:stretch>
            <a:fillRect/>
          </a:stretch>
        </p:blipFill>
        <p:spPr bwMode="auto">
          <a:xfrm>
            <a:off x="285720" y="4071941"/>
            <a:ext cx="4143404" cy="2620093"/>
          </a:xfrm>
          <a:prstGeom prst="rect">
            <a:avLst/>
          </a:prstGeom>
          <a:noFill/>
        </p:spPr>
      </p:pic>
      <p:pic>
        <p:nvPicPr>
          <p:cNvPr id="1027" name="Picture 3" descr="C:\Users\Etrus\Desktop\telescopdoklad\260px-Main_tycho_remnant_full.jpg"/>
          <p:cNvPicPr>
            <a:picLocks noChangeAspect="1" noChangeArrowheads="1"/>
          </p:cNvPicPr>
          <p:nvPr/>
        </p:nvPicPr>
        <p:blipFill>
          <a:blip r:embed="rId7" cstate="print"/>
          <a:srcRect/>
          <a:stretch>
            <a:fillRect/>
          </a:stretch>
        </p:blipFill>
        <p:spPr bwMode="auto">
          <a:xfrm>
            <a:off x="6286512" y="4071942"/>
            <a:ext cx="2620202" cy="2589969"/>
          </a:xfrm>
          <a:prstGeom prst="rect">
            <a:avLst/>
          </a:prstGeom>
          <a:noFill/>
        </p:spPr>
      </p:pic>
      <p:sp>
        <p:nvSpPr>
          <p:cNvPr id="7" name="CasellaDiTesto 6"/>
          <p:cNvSpPr txBox="1"/>
          <p:nvPr/>
        </p:nvSpPr>
        <p:spPr>
          <a:xfrm>
            <a:off x="4499992" y="3861048"/>
            <a:ext cx="1643074" cy="2308324"/>
          </a:xfrm>
          <a:prstGeom prst="rect">
            <a:avLst/>
          </a:prstGeom>
          <a:noFill/>
        </p:spPr>
        <p:txBody>
          <a:bodyPr wrap="square" rtlCol="0">
            <a:spAutoFit/>
          </a:bodyPr>
          <a:lstStyle/>
          <a:p>
            <a:r>
              <a:rPr lang="it-IT" dirty="0" smtClean="0"/>
              <a:t>A causa di questo meccanismo le </a:t>
            </a:r>
            <a:r>
              <a:rPr lang="it-IT" dirty="0" err="1" smtClean="0"/>
              <a:t>supernovae</a:t>
            </a:r>
            <a:r>
              <a:rPr lang="it-IT" dirty="0" smtClean="0"/>
              <a:t> </a:t>
            </a:r>
            <a:r>
              <a:rPr lang="it-IT" dirty="0" err="1" smtClean="0"/>
              <a:t>Ia</a:t>
            </a:r>
            <a:r>
              <a:rPr lang="it-IT" dirty="0" smtClean="0"/>
              <a:t> sono precise candele standard!</a:t>
            </a:r>
            <a:endParaRPr lang="it-IT" dirty="0"/>
          </a:p>
        </p:txBody>
      </p:sp>
      <p:sp>
        <p:nvSpPr>
          <p:cNvPr id="9" name="CasellaDiTesto 8"/>
          <p:cNvSpPr txBox="1"/>
          <p:nvPr/>
        </p:nvSpPr>
        <p:spPr>
          <a:xfrm>
            <a:off x="4500562" y="1214422"/>
            <a:ext cx="4071966" cy="2585323"/>
          </a:xfrm>
          <a:prstGeom prst="rect">
            <a:avLst/>
          </a:prstGeom>
          <a:noFill/>
        </p:spPr>
        <p:txBody>
          <a:bodyPr wrap="square" rtlCol="0">
            <a:spAutoFit/>
          </a:bodyPr>
          <a:lstStyle/>
          <a:p>
            <a:r>
              <a:rPr lang="it-IT" sz="1600" dirty="0" smtClean="0"/>
              <a:t>Nel 1572 vi fu l’esplosione di una supernova visibile ad occhio nudo, osservata da </a:t>
            </a:r>
            <a:r>
              <a:rPr lang="it-IT" sz="1600" dirty="0" err="1" smtClean="0"/>
              <a:t>Tycho</a:t>
            </a:r>
            <a:r>
              <a:rPr lang="it-IT" sz="1600" dirty="0" smtClean="0"/>
              <a:t> </a:t>
            </a:r>
            <a:r>
              <a:rPr lang="it-IT" sz="1600" dirty="0" err="1" smtClean="0"/>
              <a:t>Brahe</a:t>
            </a:r>
            <a:r>
              <a:rPr lang="it-IT" sz="1600" dirty="0" smtClean="0"/>
              <a:t>. Il </a:t>
            </a:r>
            <a:r>
              <a:rPr lang="it-IT" sz="1600" dirty="0" err="1" smtClean="0"/>
              <a:t>remnant</a:t>
            </a:r>
            <a:r>
              <a:rPr lang="it-IT" sz="1600" dirty="0" smtClean="0"/>
              <a:t> di SN 1572 è</a:t>
            </a:r>
            <a:r>
              <a:rPr lang="en-US" sz="1600" dirty="0" smtClean="0"/>
              <a:t> </a:t>
            </a:r>
            <a:r>
              <a:rPr lang="en-US" sz="1600" dirty="0" err="1" smtClean="0"/>
              <a:t>ancora</a:t>
            </a:r>
            <a:r>
              <a:rPr lang="en-US" sz="1600" dirty="0" smtClean="0"/>
              <a:t> </a:t>
            </a:r>
            <a:r>
              <a:rPr lang="en-US" sz="1600" dirty="0" err="1" smtClean="0"/>
              <a:t>visibile</a:t>
            </a:r>
            <a:r>
              <a:rPr lang="en-US" sz="1600" dirty="0" smtClean="0"/>
              <a:t>. SN 1572 è </a:t>
            </a:r>
            <a:r>
              <a:rPr lang="en-US" sz="1600" dirty="0" err="1" smtClean="0"/>
              <a:t>stata</a:t>
            </a:r>
            <a:r>
              <a:rPr lang="en-US" sz="1600" dirty="0" smtClean="0"/>
              <a:t> </a:t>
            </a:r>
            <a:r>
              <a:rPr lang="en-US" sz="1600" dirty="0" err="1" smtClean="0"/>
              <a:t>una</a:t>
            </a:r>
            <a:r>
              <a:rPr lang="en-US" sz="1600" dirty="0" smtClean="0"/>
              <a:t> supernova </a:t>
            </a:r>
            <a:r>
              <a:rPr lang="en-US" sz="1600" dirty="0" err="1" smtClean="0"/>
              <a:t>di</a:t>
            </a:r>
            <a:r>
              <a:rPr lang="en-US" sz="1600" dirty="0" smtClean="0"/>
              <a:t> </a:t>
            </a:r>
            <a:r>
              <a:rPr lang="en-US" sz="1600" dirty="0" err="1" smtClean="0"/>
              <a:t>Tipo</a:t>
            </a:r>
            <a:r>
              <a:rPr lang="en-US" sz="1600" dirty="0" smtClean="0"/>
              <a:t> Ia. </a:t>
            </a:r>
            <a:r>
              <a:rPr lang="en-US" sz="1600" dirty="0" err="1" smtClean="0"/>
              <a:t>Tali</a:t>
            </a:r>
            <a:r>
              <a:rPr lang="en-US" sz="1600" dirty="0" smtClean="0"/>
              <a:t> </a:t>
            </a:r>
            <a:r>
              <a:rPr lang="en-US" sz="1600" dirty="0" err="1" smtClean="0"/>
              <a:t>eventi</a:t>
            </a:r>
            <a:r>
              <a:rPr lang="en-US" sz="1600" dirty="0" smtClean="0"/>
              <a:t> </a:t>
            </a:r>
            <a:r>
              <a:rPr lang="en-US" sz="1600" dirty="0" err="1" smtClean="0"/>
              <a:t>si</a:t>
            </a:r>
            <a:r>
              <a:rPr lang="en-US" sz="1600" dirty="0" smtClean="0"/>
              <a:t> </a:t>
            </a:r>
            <a:r>
              <a:rPr lang="en-US" sz="1600" dirty="0" err="1" smtClean="0"/>
              <a:t>producono</a:t>
            </a:r>
            <a:r>
              <a:rPr lang="en-US" sz="1600" dirty="0" smtClean="0"/>
              <a:t> </a:t>
            </a:r>
            <a:r>
              <a:rPr lang="en-US" sz="1600" dirty="0" err="1" smtClean="0"/>
              <a:t>quando</a:t>
            </a:r>
            <a:r>
              <a:rPr lang="en-US" sz="1600" dirty="0" smtClean="0"/>
              <a:t>, in un </a:t>
            </a:r>
            <a:r>
              <a:rPr lang="en-US" sz="1600" dirty="0" err="1" smtClean="0"/>
              <a:t>sistema</a:t>
            </a:r>
            <a:r>
              <a:rPr lang="en-US" sz="1600" dirty="0" smtClean="0"/>
              <a:t> </a:t>
            </a:r>
            <a:r>
              <a:rPr lang="en-US" sz="1600" dirty="0" err="1" smtClean="0"/>
              <a:t>binario</a:t>
            </a:r>
            <a:r>
              <a:rPr lang="en-US" sz="1600" dirty="0" smtClean="0"/>
              <a:t> </a:t>
            </a:r>
            <a:r>
              <a:rPr lang="en-US" sz="1600" dirty="0" err="1" smtClean="0"/>
              <a:t>formato</a:t>
            </a:r>
            <a:r>
              <a:rPr lang="en-US" sz="1600" dirty="0" smtClean="0"/>
              <a:t> </a:t>
            </a:r>
            <a:r>
              <a:rPr lang="en-US" sz="1600" dirty="0" err="1" smtClean="0"/>
              <a:t>da</a:t>
            </a:r>
            <a:r>
              <a:rPr lang="en-US" sz="1600" dirty="0" smtClean="0"/>
              <a:t> </a:t>
            </a:r>
            <a:r>
              <a:rPr lang="en-US" sz="1600" dirty="0" err="1" smtClean="0"/>
              <a:t>una</a:t>
            </a:r>
            <a:r>
              <a:rPr lang="en-US" sz="1600" dirty="0" smtClean="0"/>
              <a:t> </a:t>
            </a:r>
            <a:r>
              <a:rPr lang="en-US" sz="1600" dirty="0" err="1" smtClean="0"/>
              <a:t>Gigante</a:t>
            </a:r>
            <a:r>
              <a:rPr lang="en-US" sz="1600" dirty="0" smtClean="0"/>
              <a:t> </a:t>
            </a:r>
            <a:r>
              <a:rPr lang="en-US" sz="1600" dirty="0" err="1" smtClean="0"/>
              <a:t>rossa</a:t>
            </a:r>
            <a:r>
              <a:rPr lang="en-US" sz="1600" dirty="0" smtClean="0"/>
              <a:t> </a:t>
            </a:r>
            <a:r>
              <a:rPr lang="en-US" sz="1600" dirty="0" err="1" smtClean="0"/>
              <a:t>ed</a:t>
            </a:r>
            <a:r>
              <a:rPr lang="en-US" sz="1600" dirty="0" smtClean="0"/>
              <a:t> </a:t>
            </a:r>
            <a:r>
              <a:rPr lang="en-US" sz="1600" dirty="0" err="1" smtClean="0"/>
              <a:t>una</a:t>
            </a:r>
            <a:r>
              <a:rPr lang="en-US" sz="1600" dirty="0" smtClean="0"/>
              <a:t> Nana Bianca la Nana </a:t>
            </a:r>
            <a:r>
              <a:rPr lang="en-US" sz="1600" dirty="0" err="1" smtClean="0"/>
              <a:t>assorbe</a:t>
            </a:r>
            <a:r>
              <a:rPr lang="en-US" sz="1600" dirty="0" smtClean="0"/>
              <a:t> </a:t>
            </a:r>
            <a:r>
              <a:rPr lang="en-US" sz="1600" dirty="0" err="1" smtClean="0"/>
              <a:t>tanta</a:t>
            </a:r>
            <a:r>
              <a:rPr lang="en-US" sz="1600" dirty="0" smtClean="0"/>
              <a:t> </a:t>
            </a:r>
            <a:r>
              <a:rPr lang="en-US" sz="1600" dirty="0" err="1" smtClean="0"/>
              <a:t>materia</a:t>
            </a:r>
            <a:r>
              <a:rPr lang="en-US" sz="1600" dirty="0" smtClean="0"/>
              <a:t> </a:t>
            </a:r>
            <a:r>
              <a:rPr lang="en-US" sz="1600" dirty="0" err="1" smtClean="0"/>
              <a:t>da</a:t>
            </a:r>
            <a:r>
              <a:rPr lang="en-US" sz="1600" dirty="0" smtClean="0"/>
              <a:t> </a:t>
            </a:r>
            <a:r>
              <a:rPr lang="en-US" sz="1600" dirty="0" err="1" smtClean="0"/>
              <a:t>superare</a:t>
            </a:r>
            <a:r>
              <a:rPr lang="en-US" sz="1600" dirty="0" smtClean="0"/>
              <a:t> </a:t>
            </a:r>
            <a:r>
              <a:rPr lang="en-US" sz="1600" dirty="0" err="1" smtClean="0"/>
              <a:t>il</a:t>
            </a:r>
            <a:r>
              <a:rPr lang="en-US" sz="1600" dirty="0" smtClean="0"/>
              <a:t> </a:t>
            </a:r>
            <a:r>
              <a:rPr lang="en-US" sz="1600" dirty="0" err="1" smtClean="0"/>
              <a:t>limite</a:t>
            </a:r>
            <a:r>
              <a:rPr lang="en-US" sz="1600" dirty="0" smtClean="0"/>
              <a:t> </a:t>
            </a:r>
            <a:r>
              <a:rPr lang="en-US" sz="1600" dirty="0" err="1" smtClean="0"/>
              <a:t>di</a:t>
            </a:r>
            <a:r>
              <a:rPr lang="en-US" sz="1600" dirty="0" smtClean="0"/>
              <a:t> </a:t>
            </a:r>
            <a:r>
              <a:rPr lang="en-US" sz="1600" dirty="0" err="1" smtClean="0"/>
              <a:t>Chadrasekhar</a:t>
            </a:r>
            <a:r>
              <a:rPr lang="en-US" sz="1600" dirty="0" smtClean="0"/>
              <a:t> 1.4 </a:t>
            </a:r>
            <a:r>
              <a:rPr lang="en-US" dirty="0" smtClean="0"/>
              <a:t>M</a:t>
            </a:r>
            <a:r>
              <a:rPr lang="en-US" baseline="-25000" dirty="0" smtClean="0">
                <a:latin typeface="Book Antiqua"/>
              </a:rPr>
              <a:t>0. </a:t>
            </a:r>
            <a:endParaRPr lang="it-IT" baseline="-25000" dirty="0">
              <a:latin typeface="Book Antiqua"/>
            </a:endParaRPr>
          </a:p>
        </p:txBody>
      </p:sp>
      <p:pic>
        <p:nvPicPr>
          <p:cNvPr id="13" name="FreDokl_it_audio296-8.wav">
            <a:hlinkClick r:id="" action="ppaction://media"/>
          </p:cNvPr>
          <p:cNvPicPr>
            <a:picLocks noRot="1" noChangeAspect="1"/>
          </p:cNvPicPr>
          <p:nvPr>
            <a:audioFile r:link="rId2"/>
          </p:nvPr>
        </p:nvPicPr>
        <p:blipFill>
          <a:blip r:embed="rId8" cstate="print"/>
          <a:stretch>
            <a:fillRect/>
          </a:stretch>
        </p:blipFill>
        <p:spPr>
          <a:xfrm>
            <a:off x="8670925" y="6384925"/>
            <a:ext cx="304800" cy="304800"/>
          </a:xfrm>
          <a:prstGeom prst="rect">
            <a:avLst/>
          </a:prstGeom>
        </p:spPr>
      </p:pic>
    </p:spTree>
  </p:cSld>
  <p:clrMapOvr>
    <a:masterClrMapping/>
  </p:clrMapOvr>
  <p:transition advTm="85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6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audio isNarration="1">
              <p:cMediaNode showWhenStopped="0">
                <p:cTn id="16"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20" y="285728"/>
            <a:ext cx="8686800" cy="841248"/>
          </a:xfrm>
        </p:spPr>
        <p:txBody>
          <a:bodyPr>
            <a:normAutofit/>
          </a:bodyPr>
          <a:lstStyle/>
          <a:p>
            <a:r>
              <a:rPr lang="it-IT" dirty="0" smtClean="0"/>
              <a:t>Premio Nobel per la Fisica 2011</a:t>
            </a:r>
            <a:endParaRPr lang="it-IT" dirty="0"/>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2053" name="Rectangle 5"/>
          <p:cNvSpPr>
            <a:spLocks noChangeArrowheads="1"/>
          </p:cNvSpPr>
          <p:nvPr/>
        </p:nvSpPr>
        <p:spPr bwMode="auto">
          <a:xfrm>
            <a:off x="0" y="2619375"/>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it-IT"/>
          </a:p>
        </p:txBody>
      </p:sp>
      <p:sp>
        <p:nvSpPr>
          <p:cNvPr id="2054" name="Rectangle 6"/>
          <p:cNvSpPr>
            <a:spLocks noChangeArrowheads="1"/>
          </p:cNvSpPr>
          <p:nvPr/>
        </p:nvSpPr>
        <p:spPr bwMode="auto">
          <a:xfrm>
            <a:off x="0" y="478155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it-IT"/>
          </a:p>
        </p:txBody>
      </p:sp>
      <p:grpSp>
        <p:nvGrpSpPr>
          <p:cNvPr id="3" name="Gruppo 11"/>
          <p:cNvGrpSpPr/>
          <p:nvPr/>
        </p:nvGrpSpPr>
        <p:grpSpPr>
          <a:xfrm>
            <a:off x="0" y="1357298"/>
            <a:ext cx="9144000" cy="3171844"/>
            <a:chOff x="0" y="1714488"/>
            <a:chExt cx="9144000" cy="3171844"/>
          </a:xfrm>
        </p:grpSpPr>
        <p:pic>
          <p:nvPicPr>
            <p:cNvPr id="2051" name="Picture 3" descr="Saul Perlmutter"/>
            <p:cNvPicPr>
              <a:picLocks noChangeAspect="1" noChangeArrowheads="1"/>
            </p:cNvPicPr>
            <p:nvPr/>
          </p:nvPicPr>
          <p:blipFill>
            <a:blip r:embed="rId3" r:link="rId4" cstate="print"/>
            <a:srcRect/>
            <a:stretch>
              <a:fillRect/>
            </a:stretch>
          </p:blipFill>
          <p:spPr bwMode="auto">
            <a:xfrm>
              <a:off x="1571604" y="1714488"/>
              <a:ext cx="2015798" cy="2714644"/>
            </a:xfrm>
            <a:prstGeom prst="rect">
              <a:avLst/>
            </a:prstGeom>
            <a:noFill/>
          </p:spPr>
        </p:pic>
        <p:pic>
          <p:nvPicPr>
            <p:cNvPr id="2050" name="Picture 2" descr="Brian P. Schmidt"/>
            <p:cNvPicPr>
              <a:picLocks noChangeAspect="1" noChangeArrowheads="1"/>
            </p:cNvPicPr>
            <p:nvPr/>
          </p:nvPicPr>
          <p:blipFill>
            <a:blip r:embed="rId5" r:link="rId6" cstate="print"/>
            <a:srcRect/>
            <a:stretch>
              <a:fillRect/>
            </a:stretch>
          </p:blipFill>
          <p:spPr bwMode="auto">
            <a:xfrm>
              <a:off x="3479487" y="1714488"/>
              <a:ext cx="2015798" cy="2714644"/>
            </a:xfrm>
            <a:prstGeom prst="rect">
              <a:avLst/>
            </a:prstGeom>
            <a:noFill/>
          </p:spPr>
        </p:pic>
        <p:pic>
          <p:nvPicPr>
            <p:cNvPr id="2049" name="Picture 1" descr="Adam G. Riess"/>
            <p:cNvPicPr>
              <a:picLocks noChangeAspect="1" noChangeArrowheads="1"/>
            </p:cNvPicPr>
            <p:nvPr/>
          </p:nvPicPr>
          <p:blipFill>
            <a:blip r:embed="rId7" r:link="rId8" cstate="print"/>
            <a:srcRect/>
            <a:stretch>
              <a:fillRect/>
            </a:stretch>
          </p:blipFill>
          <p:spPr bwMode="auto">
            <a:xfrm>
              <a:off x="5413722" y="1714488"/>
              <a:ext cx="2015798" cy="2714644"/>
            </a:xfrm>
            <a:prstGeom prst="rect">
              <a:avLst/>
            </a:prstGeom>
            <a:noFill/>
          </p:spPr>
        </p:pic>
        <p:sp>
          <p:nvSpPr>
            <p:cNvPr id="2056" name="Rectangle 8"/>
            <p:cNvSpPr>
              <a:spLocks noChangeArrowheads="1"/>
            </p:cNvSpPr>
            <p:nvPr/>
          </p:nvSpPr>
          <p:spPr bwMode="auto">
            <a:xfrm>
              <a:off x="0" y="4429132"/>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Saul </a:t>
              </a:r>
              <a:r>
                <a:rPr kumimoji="0" lang="en-GB" sz="12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Perlmutter</a:t>
              </a:r>
              <a:r>
                <a:rPr kumimoji="0" lang="en-GB"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Brian P. Schmidt               Adam G. </a:t>
              </a:r>
              <a:r>
                <a:rPr kumimoji="0" lang="en-GB" sz="12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Riess</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3" name="CasellaDiTesto 12"/>
          <p:cNvSpPr txBox="1"/>
          <p:nvPr/>
        </p:nvSpPr>
        <p:spPr>
          <a:xfrm>
            <a:off x="357158" y="4572008"/>
            <a:ext cx="8358246" cy="1200329"/>
          </a:xfrm>
          <a:prstGeom prst="rect">
            <a:avLst/>
          </a:prstGeom>
          <a:noFill/>
        </p:spPr>
        <p:txBody>
          <a:bodyPr wrap="square" rtlCol="0">
            <a:spAutoFit/>
          </a:bodyPr>
          <a:lstStyle/>
          <a:p>
            <a:r>
              <a:rPr lang="it-IT" dirty="0" smtClean="0"/>
              <a:t>Usando le supernovae Ia come candele standard in galassie lontanissime i tre laureati Nobel hanno determinato la legge di Hubble a distanze enormi e scoperto che l’Universo attuale non solo si espande, ma accelera la propria velocita di espansione.  </a:t>
            </a:r>
            <a:endParaRPr lang="it-IT" dirty="0"/>
          </a:p>
        </p:txBody>
      </p:sp>
    </p:spTree>
  </p:cSld>
  <p:clrMapOvr>
    <a:masterClrMapping/>
  </p:clrMapOvr>
  <p:transition advTm="3693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42852"/>
            <a:ext cx="8686800" cy="939784"/>
          </a:xfrm>
        </p:spPr>
        <p:txBody>
          <a:bodyPr>
            <a:noAutofit/>
          </a:bodyPr>
          <a:lstStyle/>
          <a:p>
            <a:r>
              <a:rPr lang="it-IT" sz="3600" dirty="0" smtClean="0"/>
              <a:t>L’Energia Oscura</a:t>
            </a:r>
            <a:endParaRPr lang="it-IT" sz="3600" dirty="0"/>
          </a:p>
        </p:txBody>
      </p:sp>
      <p:pic>
        <p:nvPicPr>
          <p:cNvPr id="45058" name="Picture 2" descr="C:\Users\Etrus\Desktop\telescopdoklad\DarkEnergy.jpg"/>
          <p:cNvPicPr>
            <a:picLocks noChangeAspect="1" noChangeArrowheads="1"/>
          </p:cNvPicPr>
          <p:nvPr/>
        </p:nvPicPr>
        <p:blipFill>
          <a:blip r:embed="rId4" cstate="print"/>
          <a:srcRect/>
          <a:stretch>
            <a:fillRect/>
          </a:stretch>
        </p:blipFill>
        <p:spPr bwMode="auto">
          <a:xfrm>
            <a:off x="214282" y="1285860"/>
            <a:ext cx="5309986" cy="5363622"/>
          </a:xfrm>
          <a:prstGeom prst="rect">
            <a:avLst/>
          </a:prstGeom>
          <a:noFill/>
        </p:spPr>
      </p:pic>
      <p:pic>
        <p:nvPicPr>
          <p:cNvPr id="45059" name="Picture 3" descr="C:\Users\Etrus\Desktop\telescopdoklad\universe3_6-99.gif"/>
          <p:cNvPicPr>
            <a:picLocks noChangeAspect="1" noChangeArrowheads="1"/>
          </p:cNvPicPr>
          <p:nvPr/>
        </p:nvPicPr>
        <p:blipFill>
          <a:blip r:embed="rId5" cstate="print"/>
          <a:srcRect/>
          <a:stretch>
            <a:fillRect/>
          </a:stretch>
        </p:blipFill>
        <p:spPr bwMode="auto">
          <a:xfrm>
            <a:off x="5786446" y="4118734"/>
            <a:ext cx="3000362" cy="2482799"/>
          </a:xfrm>
          <a:prstGeom prst="rect">
            <a:avLst/>
          </a:prstGeom>
          <a:noFill/>
        </p:spPr>
      </p:pic>
      <p:sp>
        <p:nvSpPr>
          <p:cNvPr id="5" name="CasellaDiTesto 4"/>
          <p:cNvSpPr txBox="1"/>
          <p:nvPr/>
        </p:nvSpPr>
        <p:spPr>
          <a:xfrm>
            <a:off x="5643570" y="1214422"/>
            <a:ext cx="3143272" cy="2554545"/>
          </a:xfrm>
          <a:prstGeom prst="rect">
            <a:avLst/>
          </a:prstGeom>
          <a:noFill/>
        </p:spPr>
        <p:txBody>
          <a:bodyPr wrap="square" rtlCol="0">
            <a:spAutoFit/>
          </a:bodyPr>
          <a:lstStyle/>
          <a:p>
            <a:r>
              <a:rPr lang="en-US" sz="1600" dirty="0" err="1" smtClean="0"/>
              <a:t>L’accelerazione</a:t>
            </a:r>
            <a:r>
              <a:rPr lang="en-US" sz="1600" dirty="0" smtClean="0"/>
              <a:t> </a:t>
            </a:r>
            <a:r>
              <a:rPr lang="en-US" sz="1600" dirty="0" err="1" smtClean="0"/>
              <a:t>dell’Universo</a:t>
            </a:r>
            <a:r>
              <a:rPr lang="en-US" sz="1600" dirty="0" smtClean="0"/>
              <a:t> </a:t>
            </a:r>
            <a:r>
              <a:rPr lang="en-US" sz="1600" dirty="0" err="1" smtClean="0"/>
              <a:t>segnala</a:t>
            </a:r>
            <a:r>
              <a:rPr lang="en-US" sz="1600" dirty="0" smtClean="0"/>
              <a:t> </a:t>
            </a:r>
            <a:r>
              <a:rPr lang="en-US" sz="1600" dirty="0" err="1" smtClean="0"/>
              <a:t>inesorabilmente</a:t>
            </a:r>
            <a:r>
              <a:rPr lang="en-US" sz="1600" dirty="0" smtClean="0"/>
              <a:t> la </a:t>
            </a:r>
            <a:r>
              <a:rPr lang="en-US" sz="1600" dirty="0" err="1" smtClean="0"/>
              <a:t>presenza</a:t>
            </a:r>
            <a:r>
              <a:rPr lang="en-US" sz="1600" dirty="0" smtClean="0"/>
              <a:t> </a:t>
            </a:r>
            <a:r>
              <a:rPr lang="en-US" sz="1600" dirty="0" err="1" smtClean="0"/>
              <a:t>dell’Energia</a:t>
            </a:r>
            <a:r>
              <a:rPr lang="en-US" sz="1600" dirty="0" smtClean="0"/>
              <a:t> </a:t>
            </a:r>
            <a:r>
              <a:rPr lang="en-US" sz="1600" dirty="0" err="1" smtClean="0"/>
              <a:t>Oscura</a:t>
            </a:r>
            <a:r>
              <a:rPr lang="en-US" sz="1600" dirty="0" smtClean="0"/>
              <a:t>. </a:t>
            </a:r>
            <a:r>
              <a:rPr lang="en-US" sz="1600" dirty="0" err="1" smtClean="0"/>
              <a:t>Unendo</a:t>
            </a:r>
            <a:r>
              <a:rPr lang="en-US" sz="1600" dirty="0" smtClean="0"/>
              <a:t> </a:t>
            </a:r>
            <a:r>
              <a:rPr lang="en-US" sz="1600" dirty="0" err="1" smtClean="0"/>
              <a:t>questa</a:t>
            </a:r>
            <a:r>
              <a:rPr lang="en-US" sz="1600" dirty="0" smtClean="0"/>
              <a:t> </a:t>
            </a:r>
            <a:r>
              <a:rPr lang="en-US" sz="1600" dirty="0" err="1" smtClean="0"/>
              <a:t>informazione</a:t>
            </a:r>
            <a:r>
              <a:rPr lang="en-US" sz="1600" dirty="0" smtClean="0"/>
              <a:t> a </a:t>
            </a:r>
            <a:r>
              <a:rPr lang="en-US" sz="1600" dirty="0" err="1" smtClean="0"/>
              <a:t>quelle</a:t>
            </a:r>
            <a:r>
              <a:rPr lang="en-US" sz="1600" dirty="0" smtClean="0"/>
              <a:t> </a:t>
            </a:r>
            <a:r>
              <a:rPr lang="en-US" sz="1600" dirty="0" err="1" smtClean="0"/>
              <a:t>sulla</a:t>
            </a:r>
            <a:r>
              <a:rPr lang="en-US" sz="1600" dirty="0" smtClean="0"/>
              <a:t> </a:t>
            </a:r>
            <a:r>
              <a:rPr lang="en-US" sz="1600" dirty="0" err="1" smtClean="0"/>
              <a:t>Radiazione</a:t>
            </a:r>
            <a:r>
              <a:rPr lang="en-US" sz="1600" dirty="0" smtClean="0"/>
              <a:t> </a:t>
            </a:r>
            <a:r>
              <a:rPr lang="en-US" sz="1600" dirty="0" err="1" smtClean="0"/>
              <a:t>Cosmica</a:t>
            </a:r>
            <a:r>
              <a:rPr lang="en-US" sz="1600" dirty="0" smtClean="0"/>
              <a:t> </a:t>
            </a:r>
            <a:r>
              <a:rPr lang="en-US" sz="1600" dirty="0" err="1" smtClean="0"/>
              <a:t>di</a:t>
            </a:r>
            <a:r>
              <a:rPr lang="en-US" sz="1600" dirty="0" smtClean="0"/>
              <a:t> </a:t>
            </a:r>
            <a:r>
              <a:rPr lang="en-US" sz="1600" dirty="0" err="1" smtClean="0"/>
              <a:t>Fondo</a:t>
            </a:r>
            <a:r>
              <a:rPr lang="en-US" sz="1600" dirty="0" smtClean="0"/>
              <a:t> (CMB), </a:t>
            </a:r>
            <a:r>
              <a:rPr lang="en-US" sz="1600" dirty="0" err="1" smtClean="0"/>
              <a:t>concludiamo</a:t>
            </a:r>
            <a:r>
              <a:rPr lang="en-US" sz="1600" dirty="0" smtClean="0"/>
              <a:t> </a:t>
            </a:r>
            <a:r>
              <a:rPr lang="en-US" sz="1600" dirty="0" err="1" smtClean="0"/>
              <a:t>che</a:t>
            </a:r>
            <a:r>
              <a:rPr lang="en-US" sz="1600" dirty="0" smtClean="0"/>
              <a:t> </a:t>
            </a:r>
            <a:r>
              <a:rPr lang="en-US" sz="1600" dirty="0" err="1" smtClean="0"/>
              <a:t>l’Energia</a:t>
            </a:r>
            <a:r>
              <a:rPr lang="en-US" sz="1600" dirty="0" smtClean="0"/>
              <a:t> </a:t>
            </a:r>
            <a:r>
              <a:rPr lang="en-US" sz="1600" dirty="0" err="1" smtClean="0"/>
              <a:t>Oscura</a:t>
            </a:r>
            <a:r>
              <a:rPr lang="en-US" sz="1600" dirty="0" smtClean="0"/>
              <a:t> </a:t>
            </a:r>
            <a:r>
              <a:rPr lang="en-US" sz="1600" dirty="0" err="1" smtClean="0"/>
              <a:t>fornisce</a:t>
            </a:r>
            <a:r>
              <a:rPr lang="en-US" sz="1600" dirty="0" smtClean="0"/>
              <a:t> </a:t>
            </a:r>
            <a:r>
              <a:rPr lang="en-US" sz="1600" dirty="0" err="1" smtClean="0"/>
              <a:t>il</a:t>
            </a:r>
            <a:r>
              <a:rPr lang="en-US" sz="1600" dirty="0" smtClean="0"/>
              <a:t> 73% del </a:t>
            </a:r>
            <a:r>
              <a:rPr lang="en-US" sz="1600" dirty="0" err="1" smtClean="0"/>
              <a:t>contenuto</a:t>
            </a:r>
            <a:r>
              <a:rPr lang="en-US" sz="1600" dirty="0" smtClean="0"/>
              <a:t> </a:t>
            </a:r>
            <a:r>
              <a:rPr lang="en-US" sz="1600" dirty="0" err="1" smtClean="0"/>
              <a:t>totale</a:t>
            </a:r>
            <a:r>
              <a:rPr lang="en-US" sz="1600" dirty="0" smtClean="0"/>
              <a:t> </a:t>
            </a:r>
            <a:r>
              <a:rPr lang="en-US" sz="1600" dirty="0" err="1" smtClean="0"/>
              <a:t>dell’Universo</a:t>
            </a:r>
            <a:endParaRPr lang="it-IT" sz="1600" dirty="0"/>
          </a:p>
        </p:txBody>
      </p:sp>
      <p:pic>
        <p:nvPicPr>
          <p:cNvPr id="6" name="FreDokl_it_audio298-0.wav">
            <a:hlinkClick r:id="" action="ppaction://media"/>
          </p:cNvPr>
          <p:cNvPicPr>
            <a:picLocks noRot="1" noChangeAspect="1"/>
          </p:cNvPicPr>
          <p:nvPr>
            <a:audioFile r:link="rId1"/>
          </p:nvPr>
        </p:nvPicPr>
        <p:blipFill>
          <a:blip r:embed="rId6" cstate="print"/>
          <a:stretch>
            <a:fillRect/>
          </a:stretch>
        </p:blipFill>
        <p:spPr>
          <a:xfrm>
            <a:off x="8670925" y="6384925"/>
            <a:ext cx="304800" cy="304800"/>
          </a:xfrm>
          <a:prstGeom prst="rect">
            <a:avLst/>
          </a:prstGeom>
        </p:spPr>
      </p:pic>
    </p:spTree>
  </p:cSld>
  <p:clrMapOvr>
    <a:masterClrMapping/>
  </p:clrMapOvr>
  <p:transition advTm="358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7901014" cy="1143000"/>
          </a:xfrm>
        </p:spPr>
        <p:txBody>
          <a:bodyPr>
            <a:normAutofit/>
          </a:bodyPr>
          <a:lstStyle/>
          <a:p>
            <a:pPr algn="l"/>
            <a:r>
              <a:rPr lang="en-US" sz="2800" dirty="0" err="1" smtClean="0"/>
              <a:t>Materia</a:t>
            </a:r>
            <a:r>
              <a:rPr lang="en-US" sz="2800" dirty="0" smtClean="0"/>
              <a:t> </a:t>
            </a:r>
            <a:r>
              <a:rPr lang="en-US" sz="2800" dirty="0" err="1" smtClean="0"/>
              <a:t>Oscura</a:t>
            </a:r>
            <a:r>
              <a:rPr lang="en-US" sz="2800" dirty="0" smtClean="0"/>
              <a:t>, </a:t>
            </a:r>
            <a:r>
              <a:rPr lang="en-US" sz="2800" dirty="0" err="1" smtClean="0"/>
              <a:t>Energia</a:t>
            </a:r>
            <a:r>
              <a:rPr lang="en-US" sz="2800" dirty="0" smtClean="0"/>
              <a:t> </a:t>
            </a:r>
            <a:r>
              <a:rPr lang="en-US" sz="2800" dirty="0" err="1" smtClean="0"/>
              <a:t>Oscura</a:t>
            </a:r>
            <a:r>
              <a:rPr lang="en-US" sz="2800" dirty="0" smtClean="0"/>
              <a:t>  e CMB. </a:t>
            </a:r>
            <a:endParaRPr lang="it-IT" sz="2800" dirty="0"/>
          </a:p>
        </p:txBody>
      </p:sp>
      <p:pic>
        <p:nvPicPr>
          <p:cNvPr id="46082" name="Picture 2" descr="C:\Users\Etrus\Desktop\telescopdoklad\WMAP_spacecraft.jpg"/>
          <p:cNvPicPr>
            <a:picLocks noChangeAspect="1" noChangeArrowheads="1"/>
          </p:cNvPicPr>
          <p:nvPr/>
        </p:nvPicPr>
        <p:blipFill>
          <a:blip r:embed="rId3" cstate="print"/>
          <a:srcRect/>
          <a:stretch>
            <a:fillRect/>
          </a:stretch>
        </p:blipFill>
        <p:spPr bwMode="auto">
          <a:xfrm>
            <a:off x="6715141" y="3714752"/>
            <a:ext cx="2428859" cy="2520046"/>
          </a:xfrm>
          <a:prstGeom prst="rect">
            <a:avLst/>
          </a:prstGeom>
          <a:noFill/>
        </p:spPr>
      </p:pic>
      <p:pic>
        <p:nvPicPr>
          <p:cNvPr id="46084" name="Picture 4" descr="C:\Users\Etrus\Desktop\figurebrutte\fig4.26.tif"/>
          <p:cNvPicPr>
            <a:picLocks noChangeAspect="1" noChangeArrowheads="1"/>
          </p:cNvPicPr>
          <p:nvPr/>
        </p:nvPicPr>
        <p:blipFill>
          <a:blip r:embed="rId4" cstate="print"/>
          <a:srcRect/>
          <a:stretch>
            <a:fillRect/>
          </a:stretch>
        </p:blipFill>
        <p:spPr bwMode="auto">
          <a:xfrm>
            <a:off x="357158" y="1571612"/>
            <a:ext cx="3571900" cy="2296222"/>
          </a:xfrm>
          <a:prstGeom prst="rect">
            <a:avLst/>
          </a:prstGeom>
          <a:noFill/>
        </p:spPr>
      </p:pic>
      <p:pic>
        <p:nvPicPr>
          <p:cNvPr id="46083" name="Picture 3" descr="C:\Users\Etrus\Desktop\telescopdoklad\Planck-spacecraft.jpg"/>
          <p:cNvPicPr>
            <a:picLocks noChangeAspect="1" noChangeArrowheads="1"/>
          </p:cNvPicPr>
          <p:nvPr/>
        </p:nvPicPr>
        <p:blipFill>
          <a:blip r:embed="rId5" cstate="print"/>
          <a:srcRect/>
          <a:stretch>
            <a:fillRect/>
          </a:stretch>
        </p:blipFill>
        <p:spPr bwMode="auto">
          <a:xfrm>
            <a:off x="4143372" y="1571611"/>
            <a:ext cx="2295462" cy="2622687"/>
          </a:xfrm>
          <a:prstGeom prst="rect">
            <a:avLst/>
          </a:prstGeom>
          <a:noFill/>
        </p:spPr>
      </p:pic>
      <p:sp>
        <p:nvSpPr>
          <p:cNvPr id="6" name="CasellaDiTesto 5"/>
          <p:cNvSpPr txBox="1"/>
          <p:nvPr/>
        </p:nvSpPr>
        <p:spPr>
          <a:xfrm>
            <a:off x="642910" y="4071942"/>
            <a:ext cx="3071834" cy="646331"/>
          </a:xfrm>
          <a:prstGeom prst="rect">
            <a:avLst/>
          </a:prstGeom>
          <a:noFill/>
        </p:spPr>
        <p:txBody>
          <a:bodyPr wrap="square" rtlCol="0">
            <a:spAutoFit/>
          </a:bodyPr>
          <a:lstStyle/>
          <a:p>
            <a:pPr algn="ctr"/>
            <a:r>
              <a:rPr lang="en-US" dirty="0" err="1" smtClean="0"/>
              <a:t>Un’immagine</a:t>
            </a:r>
            <a:r>
              <a:rPr lang="en-US" dirty="0" smtClean="0"/>
              <a:t> del </a:t>
            </a:r>
            <a:r>
              <a:rPr lang="en-US" dirty="0" err="1" smtClean="0"/>
              <a:t>cielo</a:t>
            </a:r>
            <a:r>
              <a:rPr lang="en-US" dirty="0" smtClean="0"/>
              <a:t> </a:t>
            </a:r>
            <a:r>
              <a:rPr lang="en-US" dirty="0" err="1" smtClean="0"/>
              <a:t>di</a:t>
            </a:r>
            <a:r>
              <a:rPr lang="en-US" dirty="0" smtClean="0"/>
              <a:t> 13 </a:t>
            </a:r>
            <a:r>
              <a:rPr lang="en-US" dirty="0" err="1" smtClean="0"/>
              <a:t>miliardi</a:t>
            </a:r>
            <a:r>
              <a:rPr lang="en-US" dirty="0" smtClean="0"/>
              <a:t> </a:t>
            </a:r>
            <a:r>
              <a:rPr lang="en-US" dirty="0" err="1" smtClean="0"/>
              <a:t>di</a:t>
            </a:r>
            <a:r>
              <a:rPr lang="en-US" dirty="0" smtClean="0"/>
              <a:t> </a:t>
            </a:r>
            <a:r>
              <a:rPr lang="en-US" dirty="0" err="1" smtClean="0"/>
              <a:t>anni</a:t>
            </a:r>
            <a:r>
              <a:rPr lang="en-US" dirty="0" smtClean="0"/>
              <a:t> </a:t>
            </a:r>
            <a:r>
              <a:rPr lang="en-US" dirty="0" err="1" smtClean="0"/>
              <a:t>fa</a:t>
            </a:r>
            <a:r>
              <a:rPr lang="en-US" dirty="0" smtClean="0"/>
              <a:t>.</a:t>
            </a:r>
            <a:endParaRPr lang="it-IT" dirty="0"/>
          </a:p>
        </p:txBody>
      </p:sp>
      <p:sp>
        <p:nvSpPr>
          <p:cNvPr id="7" name="CasellaDiTesto 6"/>
          <p:cNvSpPr txBox="1"/>
          <p:nvPr/>
        </p:nvSpPr>
        <p:spPr>
          <a:xfrm>
            <a:off x="6500826" y="1785926"/>
            <a:ext cx="1857388" cy="646331"/>
          </a:xfrm>
          <a:prstGeom prst="rect">
            <a:avLst/>
          </a:prstGeom>
          <a:noFill/>
        </p:spPr>
        <p:txBody>
          <a:bodyPr wrap="square" rtlCol="0">
            <a:spAutoFit/>
          </a:bodyPr>
          <a:lstStyle/>
          <a:p>
            <a:pPr algn="ctr"/>
            <a:r>
              <a:rPr lang="it-IT" dirty="0" smtClean="0"/>
              <a:t>Lo spettrometro PLANCK</a:t>
            </a:r>
            <a:endParaRPr lang="it-IT" dirty="0"/>
          </a:p>
        </p:txBody>
      </p:sp>
      <p:sp>
        <p:nvSpPr>
          <p:cNvPr id="8" name="CasellaDiTesto 7"/>
          <p:cNvSpPr txBox="1"/>
          <p:nvPr/>
        </p:nvSpPr>
        <p:spPr>
          <a:xfrm>
            <a:off x="6858016" y="6211669"/>
            <a:ext cx="2143108" cy="646331"/>
          </a:xfrm>
          <a:prstGeom prst="rect">
            <a:avLst/>
          </a:prstGeom>
          <a:noFill/>
        </p:spPr>
        <p:txBody>
          <a:bodyPr wrap="square" rtlCol="0">
            <a:spAutoFit/>
          </a:bodyPr>
          <a:lstStyle/>
          <a:p>
            <a:pPr algn="ctr"/>
            <a:r>
              <a:rPr lang="it-IT" dirty="0" smtClean="0"/>
              <a:t>Lo spettrometro WMAP</a:t>
            </a:r>
            <a:endParaRPr lang="it-IT" dirty="0"/>
          </a:p>
        </p:txBody>
      </p:sp>
    </p:spTree>
  </p:cSld>
  <p:clrMapOvr>
    <a:masterClrMapping/>
  </p:clrMapOvr>
  <p:transition advTm="17501"/>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214282" y="0"/>
            <a:ext cx="8038178" cy="1071546"/>
          </a:xfrm>
        </p:spPr>
        <p:txBody>
          <a:bodyPr lIns="82296" tIns="41148" rIns="82296" bIns="41148"/>
          <a:lstStyle/>
          <a:p>
            <a:pPr>
              <a:defRPr/>
            </a:pPr>
            <a:r>
              <a:rPr lang="en-US" b="1" i="1" u="sng" dirty="0" smtClean="0">
                <a:solidFill>
                  <a:schemeClr val="accent2"/>
                </a:solidFill>
                <a:latin typeface="American Typewriter" charset="0"/>
                <a:sym typeface="American Typewriter" charset="0"/>
              </a:rPr>
              <a:t>Newtonian Gravity</a:t>
            </a:r>
            <a:r>
              <a:rPr lang="en-US" sz="3200" dirty="0" smtClean="0">
                <a:effectLst>
                  <a:outerShdw blurRad="38100" dist="38100" dir="2700000" algn="tl">
                    <a:srgbClr val="FFFFFF"/>
                  </a:outerShdw>
                </a:effectLst>
                <a:latin typeface="American Typewriter" charset="0"/>
                <a:sym typeface="American Typewriter" charset="0"/>
              </a:rPr>
              <a:t> </a:t>
            </a:r>
          </a:p>
        </p:txBody>
      </p:sp>
      <p:sp>
        <p:nvSpPr>
          <p:cNvPr id="13314" name="Rectangle 2"/>
          <p:cNvSpPr>
            <a:spLocks noChangeArrowheads="1"/>
          </p:cNvSpPr>
          <p:nvPr/>
        </p:nvSpPr>
        <p:spPr bwMode="auto">
          <a:xfrm>
            <a:off x="165735" y="1095852"/>
            <a:ext cx="5943600" cy="708660"/>
          </a:xfrm>
          <a:prstGeom prst="rect">
            <a:avLst/>
          </a:prstGeom>
          <a:noFill/>
          <a:ln w="9525">
            <a:noFill/>
            <a:miter lim="800000"/>
            <a:headEnd/>
            <a:tailEnd/>
          </a:ln>
        </p:spPr>
        <p:txBody>
          <a:bodyPr lIns="0" tIns="0" rIns="0" bIns="0" anchor="ctr"/>
          <a:lstStyle/>
          <a:p>
            <a:pPr algn="l"/>
            <a:r>
              <a:rPr lang="en-US" sz="2200" dirty="0"/>
              <a:t>Two bodies of mass M and m at a distance R  attract each other  with a force</a:t>
            </a:r>
          </a:p>
        </p:txBody>
      </p:sp>
      <p:pic>
        <p:nvPicPr>
          <p:cNvPr id="14340" name="Picture 3"/>
          <p:cNvPicPr>
            <a:picLocks noChangeAspect="1" noChangeArrowheads="1"/>
          </p:cNvPicPr>
          <p:nvPr/>
        </p:nvPicPr>
        <p:blipFill>
          <a:blip r:embed="rId2" cstate="print"/>
          <a:srcRect/>
          <a:stretch>
            <a:fillRect/>
          </a:stretch>
        </p:blipFill>
        <p:spPr bwMode="auto">
          <a:xfrm>
            <a:off x="6269355" y="1004412"/>
            <a:ext cx="2283143" cy="2470308"/>
          </a:xfrm>
          <a:prstGeom prst="rect">
            <a:avLst/>
          </a:prstGeom>
          <a:noFill/>
          <a:ln w="9525">
            <a:noFill/>
            <a:miter lim="800000"/>
            <a:headEnd/>
            <a:tailEnd/>
          </a:ln>
        </p:spPr>
      </p:pic>
      <p:pic>
        <p:nvPicPr>
          <p:cNvPr id="13316" name="Picture 4"/>
          <p:cNvPicPr>
            <a:picLocks noChangeAspect="1" noChangeArrowheads="1"/>
          </p:cNvPicPr>
          <p:nvPr/>
        </p:nvPicPr>
        <p:blipFill>
          <a:blip r:embed="rId3" cstate="print"/>
          <a:srcRect/>
          <a:stretch>
            <a:fillRect/>
          </a:stretch>
        </p:blipFill>
        <p:spPr bwMode="auto">
          <a:xfrm>
            <a:off x="1201579" y="1880235"/>
            <a:ext cx="2918936" cy="1054418"/>
          </a:xfrm>
          <a:prstGeom prst="rect">
            <a:avLst/>
          </a:prstGeom>
          <a:gradFill rotWithShape="1">
            <a:gsLst>
              <a:gs pos="0">
                <a:schemeClr val="accent1">
                  <a:alpha val="52000"/>
                </a:schemeClr>
              </a:gs>
              <a:gs pos="100000">
                <a:schemeClr val="accent1">
                  <a:gamma/>
                  <a:shade val="46275"/>
                  <a:invGamma/>
                  <a:alpha val="60001"/>
                </a:schemeClr>
              </a:gs>
            </a:gsLst>
            <a:lin ang="5400000" scaled="1"/>
          </a:gradFill>
          <a:ln w="9525">
            <a:noFill/>
            <a:miter lim="800000"/>
            <a:headEnd/>
            <a:tailEnd/>
          </a:ln>
        </p:spPr>
      </p:pic>
      <p:sp>
        <p:nvSpPr>
          <p:cNvPr id="13317" name="Rectangle 5"/>
          <p:cNvSpPr>
            <a:spLocks noChangeArrowheads="1"/>
          </p:cNvSpPr>
          <p:nvPr/>
        </p:nvSpPr>
        <p:spPr bwMode="auto">
          <a:xfrm>
            <a:off x="165735" y="4466273"/>
            <a:ext cx="5646420" cy="857250"/>
          </a:xfrm>
          <a:prstGeom prst="rect">
            <a:avLst/>
          </a:prstGeom>
          <a:noFill/>
          <a:ln w="9525">
            <a:noFill/>
            <a:miter lim="800000"/>
            <a:headEnd/>
            <a:tailEnd/>
          </a:ln>
        </p:spPr>
        <p:txBody>
          <a:bodyPr lIns="0" tIns="0" rIns="0" bIns="0" anchor="ctr"/>
          <a:lstStyle/>
          <a:p>
            <a:pPr algn="l"/>
            <a:r>
              <a:rPr lang="en-US" dirty="0"/>
              <a:t>From this formula we work out the </a:t>
            </a:r>
            <a:r>
              <a:rPr lang="en-US" b="1" i="1" u="sng" dirty="0">
                <a:solidFill>
                  <a:srgbClr val="FF3300"/>
                </a:solidFill>
              </a:rPr>
              <a:t>escape velocity</a:t>
            </a:r>
          </a:p>
          <a:p>
            <a:pPr algn="l"/>
            <a:r>
              <a:rPr lang="en-US" dirty="0"/>
              <a:t>(namely the minimal velocity that a body must have in order to be able to escape from the surface of a star having radius R and mass M) </a:t>
            </a:r>
          </a:p>
        </p:txBody>
      </p:sp>
      <p:pic>
        <p:nvPicPr>
          <p:cNvPr id="13318" name="Picture 6"/>
          <p:cNvPicPr>
            <a:picLocks noChangeAspect="1" noChangeArrowheads="1"/>
          </p:cNvPicPr>
          <p:nvPr/>
        </p:nvPicPr>
        <p:blipFill>
          <a:blip r:embed="rId4" cstate="print"/>
          <a:srcRect/>
          <a:stretch>
            <a:fillRect/>
          </a:stretch>
        </p:blipFill>
        <p:spPr bwMode="auto">
          <a:xfrm>
            <a:off x="1331595" y="5437823"/>
            <a:ext cx="2727484" cy="1111568"/>
          </a:xfrm>
          <a:prstGeom prst="rect">
            <a:avLst/>
          </a:prstGeom>
          <a:gradFill rotWithShape="1">
            <a:gsLst>
              <a:gs pos="0">
                <a:schemeClr val="accent1">
                  <a:alpha val="56000"/>
                </a:schemeClr>
              </a:gs>
              <a:gs pos="100000">
                <a:srgbClr val="FF3300">
                  <a:alpha val="62000"/>
                </a:srgbClr>
              </a:gs>
            </a:gsLst>
            <a:lin ang="5400000" scaled="1"/>
          </a:gradFill>
          <a:ln w="9525">
            <a:noFill/>
            <a:miter lim="800000"/>
            <a:headEnd/>
            <a:tailEnd/>
          </a:ln>
        </p:spPr>
      </p:pic>
      <p:pic>
        <p:nvPicPr>
          <p:cNvPr id="13319" name="Picture 7"/>
          <p:cNvPicPr>
            <a:picLocks noChangeAspect="1" noChangeArrowheads="1"/>
          </p:cNvPicPr>
          <p:nvPr/>
        </p:nvPicPr>
        <p:blipFill>
          <a:blip r:embed="rId5" cstate="print"/>
          <a:srcRect/>
          <a:stretch>
            <a:fillRect/>
          </a:stretch>
        </p:blipFill>
        <p:spPr bwMode="auto">
          <a:xfrm>
            <a:off x="4071934" y="428604"/>
            <a:ext cx="6617112" cy="9364047"/>
          </a:xfrm>
          <a:prstGeom prst="rect">
            <a:avLst/>
          </a:prstGeom>
          <a:noFill/>
          <a:ln w="9525">
            <a:noFill/>
            <a:miter lim="800000"/>
            <a:headEnd/>
            <a:tailEnd/>
          </a:ln>
        </p:spPr>
      </p:pic>
      <p:grpSp>
        <p:nvGrpSpPr>
          <p:cNvPr id="2" name="Group 11"/>
          <p:cNvGrpSpPr>
            <a:grpSpLocks/>
          </p:cNvGrpSpPr>
          <p:nvPr/>
        </p:nvGrpSpPr>
        <p:grpSpPr bwMode="auto">
          <a:xfrm>
            <a:off x="165735" y="3054668"/>
            <a:ext cx="4850607" cy="1218724"/>
            <a:chOff x="116" y="2138"/>
            <a:chExt cx="3395" cy="853"/>
          </a:xfrm>
        </p:grpSpPr>
        <p:sp>
          <p:nvSpPr>
            <p:cNvPr id="14346" name="Rectangle 8"/>
            <p:cNvSpPr>
              <a:spLocks noChangeArrowheads="1"/>
            </p:cNvSpPr>
            <p:nvPr/>
          </p:nvSpPr>
          <p:spPr bwMode="auto">
            <a:xfrm>
              <a:off x="116" y="2138"/>
              <a:ext cx="3183" cy="272"/>
            </a:xfrm>
            <a:prstGeom prst="rect">
              <a:avLst/>
            </a:prstGeom>
            <a:noFill/>
            <a:ln w="9525">
              <a:noFill/>
              <a:miter lim="800000"/>
              <a:headEnd/>
              <a:tailEnd/>
            </a:ln>
          </p:spPr>
          <p:txBody>
            <a:bodyPr lIns="0" tIns="0" rIns="0" bIns="0" anchor="ctr"/>
            <a:lstStyle/>
            <a:p>
              <a:pPr algn="l"/>
              <a:r>
                <a:rPr lang="en-US" sz="2200" dirty="0"/>
                <a:t> where G is Newton’s constant  </a:t>
              </a:r>
            </a:p>
          </p:txBody>
        </p:sp>
        <p:pic>
          <p:nvPicPr>
            <p:cNvPr id="13321" name="Picture 9"/>
            <p:cNvPicPr>
              <a:picLocks noChangeAspect="1" noChangeArrowheads="1"/>
            </p:cNvPicPr>
            <p:nvPr/>
          </p:nvPicPr>
          <p:blipFill>
            <a:blip r:embed="rId6" cstate="print"/>
            <a:srcRect/>
            <a:stretch>
              <a:fillRect/>
            </a:stretch>
          </p:blipFill>
          <p:spPr bwMode="auto">
            <a:xfrm>
              <a:off x="524" y="2536"/>
              <a:ext cx="2987" cy="455"/>
            </a:xfrm>
            <a:prstGeom prst="rect">
              <a:avLst/>
            </a:prstGeom>
            <a:gradFill rotWithShape="1">
              <a:gsLst>
                <a:gs pos="0">
                  <a:schemeClr val="accent1">
                    <a:alpha val="0"/>
                  </a:schemeClr>
                </a:gs>
                <a:gs pos="100000">
                  <a:schemeClr val="accent1">
                    <a:gamma/>
                    <a:tint val="0"/>
                    <a:invGamma/>
                    <a:alpha val="0"/>
                  </a:schemeClr>
                </a:gs>
              </a:gsLst>
              <a:lin ang="5400000" scaled="1"/>
            </a:gradFill>
            <a:ln w="9525">
              <a:noFill/>
              <a:miter lim="800000"/>
              <a:headEnd/>
              <a:tailEnd/>
            </a:ln>
          </p:spPr>
        </p:pic>
      </p:gr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a:xfrm>
            <a:off x="165735" y="124302"/>
            <a:ext cx="7360920" cy="1161558"/>
          </a:xfrm>
        </p:spPr>
        <p:txBody>
          <a:bodyPr lIns="82296" tIns="41148" rIns="82296" bIns="41148"/>
          <a:lstStyle/>
          <a:p>
            <a:r>
              <a:rPr lang="it-IT" sz="4700" dirty="0" smtClean="0"/>
              <a:t>Laplace 1796</a:t>
            </a:r>
          </a:p>
        </p:txBody>
      </p:sp>
      <p:sp>
        <p:nvSpPr>
          <p:cNvPr id="49159" name="Text Box 7"/>
          <p:cNvSpPr txBox="1">
            <a:spLocks/>
          </p:cNvSpPr>
          <p:nvPr/>
        </p:nvSpPr>
        <p:spPr bwMode="auto">
          <a:xfrm>
            <a:off x="424339" y="1548765"/>
            <a:ext cx="8152448" cy="1621982"/>
          </a:xfrm>
          <a:prstGeom prst="rect">
            <a:avLst/>
          </a:prstGeom>
          <a:noFill/>
          <a:ln w="25400">
            <a:noFill/>
            <a:miter lim="800000"/>
            <a:headEnd/>
            <a:tailEnd/>
          </a:ln>
        </p:spPr>
        <p:txBody>
          <a:bodyPr lIns="82292" tIns="41148" rIns="82292" bIns="41148">
            <a:spAutoFit/>
          </a:bodyPr>
          <a:lstStyle/>
          <a:p>
            <a:pPr algn="l">
              <a:spcBef>
                <a:spcPct val="50000"/>
              </a:spcBef>
            </a:pPr>
            <a:r>
              <a:rPr lang="it-IT" sz="2500" dirty="0"/>
              <a:t>In his </a:t>
            </a:r>
            <a:r>
              <a:rPr lang="it-IT" sz="2500" b="1" i="1" u="sng" dirty="0">
                <a:solidFill>
                  <a:srgbClr val="FF3300"/>
                </a:solidFill>
              </a:rPr>
              <a:t>Exposition du System de Monde</a:t>
            </a:r>
            <a:r>
              <a:rPr lang="it-IT" sz="2500" i="1" dirty="0"/>
              <a:t>, </a:t>
            </a:r>
            <a:r>
              <a:rPr lang="it-IT" sz="2500" dirty="0"/>
              <a:t>Laplace foresaw the possibility that a </a:t>
            </a:r>
            <a:r>
              <a:rPr lang="it-IT" sz="2500" b="1" dirty="0">
                <a:solidFill>
                  <a:srgbClr val="FF3300"/>
                </a:solidFill>
              </a:rPr>
              <a:t>celestial body </a:t>
            </a:r>
            <a:r>
              <a:rPr lang="it-IT" sz="2500" dirty="0"/>
              <a:t>with </a:t>
            </a:r>
            <a:r>
              <a:rPr lang="it-IT" sz="2500" b="1" i="1" dirty="0">
                <a:solidFill>
                  <a:schemeClr val="accent2"/>
                </a:solidFill>
              </a:rPr>
              <a:t>radius R</a:t>
            </a:r>
            <a:r>
              <a:rPr lang="it-IT" sz="2500" dirty="0"/>
              <a:t> might have a </a:t>
            </a:r>
            <a:r>
              <a:rPr lang="it-IT" sz="2500" b="1" i="1" dirty="0">
                <a:solidFill>
                  <a:schemeClr val="accent2"/>
                </a:solidFill>
              </a:rPr>
              <a:t>mass M</a:t>
            </a:r>
            <a:r>
              <a:rPr lang="it-IT" sz="2500" dirty="0"/>
              <a:t>  </a:t>
            </a:r>
            <a:r>
              <a:rPr lang="it-IT" sz="2500" b="1" dirty="0">
                <a:solidFill>
                  <a:srgbClr val="FF3300"/>
                </a:solidFill>
              </a:rPr>
              <a:t>so big </a:t>
            </a:r>
            <a:r>
              <a:rPr lang="it-IT" sz="2500" dirty="0"/>
              <a:t> that the correspondent escape velocity is larger than the speed  of light:</a:t>
            </a:r>
            <a:endParaRPr lang="it-IT" sz="2500" i="1" dirty="0"/>
          </a:p>
        </p:txBody>
      </p:sp>
      <p:pic>
        <p:nvPicPr>
          <p:cNvPr id="49161" name="Picture 9" descr="txp_fig"/>
          <p:cNvPicPr>
            <a:picLocks noChangeAspect="1"/>
          </p:cNvPicPr>
          <p:nvPr>
            <p:custDataLst>
              <p:tags r:id="rId1"/>
            </p:custDataLst>
          </p:nvPr>
        </p:nvPicPr>
        <p:blipFill>
          <a:blip r:embed="rId3" cstate="print">
            <a:clrChange>
              <a:clrFrom>
                <a:srgbClr val="FFFFFF"/>
              </a:clrFrom>
              <a:clrTo>
                <a:srgbClr val="FFFFFF">
                  <a:alpha val="0"/>
                </a:srgbClr>
              </a:clrTo>
            </a:clrChange>
          </a:blip>
          <a:srcRect/>
          <a:stretch>
            <a:fillRect/>
          </a:stretch>
        </p:blipFill>
        <p:spPr bwMode="auto">
          <a:xfrm>
            <a:off x="2627472" y="3559017"/>
            <a:ext cx="3676173" cy="1112996"/>
          </a:xfrm>
          <a:prstGeom prst="rect">
            <a:avLst/>
          </a:prstGeom>
          <a:noFill/>
          <a:ln w="25400">
            <a:noFill/>
            <a:miter lim="800000"/>
            <a:headEnd/>
            <a:tailEnd/>
          </a:ln>
        </p:spPr>
      </p:pic>
      <p:sp>
        <p:nvSpPr>
          <p:cNvPr id="49162" name="Text Box 10"/>
          <p:cNvSpPr txBox="1">
            <a:spLocks/>
          </p:cNvSpPr>
          <p:nvPr/>
        </p:nvSpPr>
        <p:spPr bwMode="auto">
          <a:xfrm>
            <a:off x="294323" y="4919187"/>
            <a:ext cx="8489633" cy="1321900"/>
          </a:xfrm>
          <a:prstGeom prst="rect">
            <a:avLst/>
          </a:prstGeom>
          <a:gradFill rotWithShape="1">
            <a:gsLst>
              <a:gs pos="0">
                <a:schemeClr val="accent1">
                  <a:alpha val="75000"/>
                </a:schemeClr>
              </a:gs>
              <a:gs pos="100000">
                <a:schemeClr val="bg1">
                  <a:alpha val="75000"/>
                </a:schemeClr>
              </a:gs>
            </a:gsLst>
            <a:lin ang="5400000" scaled="1"/>
          </a:gradFill>
          <a:ln w="25400">
            <a:noFill/>
            <a:miter lim="800000"/>
            <a:headEnd/>
            <a:tailEnd/>
          </a:ln>
          <a:effectLst/>
        </p:spPr>
        <p:txBody>
          <a:bodyPr lIns="82292" tIns="41148" rIns="82292" bIns="41148">
            <a:spAutoFit/>
          </a:bodyPr>
          <a:lstStyle/>
          <a:p>
            <a:pPr algn="l">
              <a:spcBef>
                <a:spcPct val="50000"/>
              </a:spcBef>
              <a:defRPr/>
            </a:pPr>
            <a:r>
              <a:rPr lang="it-IT" sz="2500" dirty="0"/>
              <a:t>In </a:t>
            </a:r>
            <a:r>
              <a:rPr lang="it-IT" sz="2500" dirty="0" err="1"/>
              <a:t>this</a:t>
            </a:r>
            <a:r>
              <a:rPr lang="it-IT" sz="2500" dirty="0"/>
              <a:t> case </a:t>
            </a:r>
            <a:r>
              <a:rPr lang="it-IT" sz="2500" b="1" dirty="0">
                <a:solidFill>
                  <a:schemeClr val="accent2"/>
                </a:solidFill>
              </a:rPr>
              <a:t>the </a:t>
            </a:r>
            <a:r>
              <a:rPr lang="it-IT" sz="2500" b="1" dirty="0" err="1">
                <a:solidFill>
                  <a:schemeClr val="accent2"/>
                </a:solidFill>
              </a:rPr>
              <a:t>celestial</a:t>
            </a:r>
            <a:r>
              <a:rPr lang="it-IT" sz="2500" b="1" dirty="0">
                <a:solidFill>
                  <a:schemeClr val="accent2"/>
                </a:solidFill>
              </a:rPr>
              <a:t> body</a:t>
            </a:r>
            <a:r>
              <a:rPr lang="it-IT" sz="2500" dirty="0"/>
              <a:t> </a:t>
            </a:r>
            <a:r>
              <a:rPr lang="it-IT" sz="2500" dirty="0" err="1"/>
              <a:t>would</a:t>
            </a:r>
            <a:r>
              <a:rPr lang="it-IT" sz="2500" dirty="0"/>
              <a:t> </a:t>
            </a:r>
            <a:r>
              <a:rPr lang="it-IT" sz="2500" dirty="0" err="1"/>
              <a:t>be</a:t>
            </a:r>
            <a:r>
              <a:rPr lang="it-IT" sz="2500" dirty="0"/>
              <a:t> </a:t>
            </a:r>
            <a:r>
              <a:rPr lang="it-IT" sz="2500" b="1" dirty="0" err="1">
                <a:solidFill>
                  <a:schemeClr val="accent2"/>
                </a:solidFill>
              </a:rPr>
              <a:t>invisible</a:t>
            </a:r>
            <a:r>
              <a:rPr lang="it-IT" sz="2500" dirty="0"/>
              <a:t>.....</a:t>
            </a:r>
          </a:p>
          <a:p>
            <a:pPr algn="l">
              <a:spcBef>
                <a:spcPct val="50000"/>
              </a:spcBef>
              <a:defRPr/>
            </a:pPr>
            <a:r>
              <a:rPr lang="it-IT" sz="2500" dirty="0" err="1"/>
              <a:t>Indeed</a:t>
            </a:r>
            <a:r>
              <a:rPr lang="it-IT" sz="2500" dirty="0"/>
              <a:t> no </a:t>
            </a:r>
            <a:r>
              <a:rPr lang="it-IT" sz="2500" dirty="0" err="1"/>
              <a:t>light-signal</a:t>
            </a:r>
            <a:r>
              <a:rPr lang="it-IT" sz="2500" dirty="0"/>
              <a:t> </a:t>
            </a:r>
            <a:r>
              <a:rPr lang="it-IT" sz="2500" dirty="0" err="1"/>
              <a:t>could</a:t>
            </a:r>
            <a:r>
              <a:rPr lang="it-IT" sz="2500" dirty="0"/>
              <a:t>  emerge </a:t>
            </a:r>
            <a:r>
              <a:rPr lang="it-IT" sz="2500" dirty="0" err="1"/>
              <a:t>from</a:t>
            </a:r>
            <a:r>
              <a:rPr lang="it-IT" sz="2500" dirty="0"/>
              <a:t> </a:t>
            </a:r>
            <a:r>
              <a:rPr lang="it-IT" sz="2500" dirty="0" err="1"/>
              <a:t>it</a:t>
            </a:r>
            <a:r>
              <a:rPr lang="it-IT" sz="2500" dirty="0"/>
              <a:t> and </a:t>
            </a:r>
            <a:r>
              <a:rPr lang="it-IT" sz="2500" dirty="0" err="1"/>
              <a:t>reach</a:t>
            </a:r>
            <a:r>
              <a:rPr lang="it-IT" sz="2500" dirty="0"/>
              <a:t> </a:t>
            </a:r>
            <a:r>
              <a:rPr lang="it-IT" sz="2500" dirty="0" err="1"/>
              <a:t>us</a:t>
            </a:r>
            <a:r>
              <a:rPr lang="it-IT" sz="2500" dirty="0"/>
              <a:t>: </a:t>
            </a:r>
            <a:r>
              <a:rPr lang="it-IT" dirty="0">
                <a:solidFill>
                  <a:srgbClr val="FF3300"/>
                </a:solidFill>
                <a:effectLst>
                  <a:outerShdw blurRad="38100" dist="38100" dir="2700000" algn="tl">
                    <a:srgbClr val="000000"/>
                  </a:outerShdw>
                </a:effectLst>
              </a:rPr>
              <a:t>BLACK HOLE.</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357166"/>
            <a:ext cx="8715436" cy="461665"/>
          </a:xfrm>
          <a:prstGeom prst="rect">
            <a:avLst/>
          </a:prstGeom>
        </p:spPr>
        <p:txBody>
          <a:bodyPr wrap="square">
            <a:spAutoFit/>
          </a:bodyPr>
          <a:lstStyle/>
          <a:p>
            <a:r>
              <a:rPr lang="de-DE" sz="2400" b="1" i="1" dirty="0" err="1" smtClean="0">
                <a:solidFill>
                  <a:srgbClr val="C00000"/>
                </a:solidFill>
              </a:rPr>
              <a:t>Ueber</a:t>
            </a:r>
            <a:r>
              <a:rPr lang="de-DE" sz="2400" b="1" i="1" dirty="0" smtClean="0">
                <a:solidFill>
                  <a:srgbClr val="C00000"/>
                </a:solidFill>
              </a:rPr>
              <a:t> die Hypothesen, welche der </a:t>
            </a:r>
            <a:r>
              <a:rPr lang="en-US" sz="2400" b="1" i="1" dirty="0" err="1" smtClean="0">
                <a:solidFill>
                  <a:srgbClr val="C00000"/>
                </a:solidFill>
              </a:rPr>
              <a:t>Geometrie</a:t>
            </a:r>
            <a:r>
              <a:rPr lang="en-US" sz="2400" b="1" i="1" dirty="0" smtClean="0">
                <a:solidFill>
                  <a:srgbClr val="C00000"/>
                </a:solidFill>
              </a:rPr>
              <a:t> </a:t>
            </a:r>
            <a:r>
              <a:rPr lang="en-US" sz="2400" b="1" i="1" dirty="0" err="1" smtClean="0">
                <a:solidFill>
                  <a:srgbClr val="C00000"/>
                </a:solidFill>
              </a:rPr>
              <a:t>zu</a:t>
            </a:r>
            <a:r>
              <a:rPr lang="en-US" sz="2400" b="1" i="1" dirty="0" smtClean="0">
                <a:solidFill>
                  <a:srgbClr val="C00000"/>
                </a:solidFill>
              </a:rPr>
              <a:t> </a:t>
            </a:r>
            <a:r>
              <a:rPr lang="en-US" sz="2400" b="1" i="1" dirty="0" err="1" smtClean="0">
                <a:solidFill>
                  <a:srgbClr val="C00000"/>
                </a:solidFill>
              </a:rPr>
              <a:t>Grunde</a:t>
            </a:r>
            <a:r>
              <a:rPr lang="en-US" sz="2400" b="1" i="1" dirty="0" smtClean="0">
                <a:solidFill>
                  <a:srgbClr val="C00000"/>
                </a:solidFill>
              </a:rPr>
              <a:t> </a:t>
            </a:r>
            <a:r>
              <a:rPr lang="en-US" sz="2400" b="1" i="1" dirty="0" err="1" smtClean="0">
                <a:solidFill>
                  <a:srgbClr val="C00000"/>
                </a:solidFill>
              </a:rPr>
              <a:t>liegen</a:t>
            </a:r>
            <a:endParaRPr lang="ru-RU" sz="2400" b="1" dirty="0">
              <a:solidFill>
                <a:srgbClr val="C00000"/>
              </a:solidFill>
            </a:endParaRPr>
          </a:p>
        </p:txBody>
      </p:sp>
      <p:sp>
        <p:nvSpPr>
          <p:cNvPr id="3" name="Прямоугольник 2"/>
          <p:cNvSpPr/>
          <p:nvPr/>
        </p:nvSpPr>
        <p:spPr>
          <a:xfrm>
            <a:off x="4286248" y="1643050"/>
            <a:ext cx="4714892" cy="2862322"/>
          </a:xfrm>
          <a:prstGeom prst="rect">
            <a:avLst/>
          </a:prstGeom>
        </p:spPr>
        <p:txBody>
          <a:bodyPr wrap="square">
            <a:spAutoFit/>
          </a:bodyPr>
          <a:lstStyle/>
          <a:p>
            <a:r>
              <a:rPr lang="en-US" b="1" i="1" dirty="0" smtClean="0"/>
              <a:t>Hence flows as a necessary consequence that the propositions of geometry cannot be derived from general notions of magnitude, but that the properties which distinguish space from other conceivable triply extended magnitudes are only to be deduced from experience. Thus arises the problem, to discover the simplest matters of fact from which the measure-relations of space may be determined; (</a:t>
            </a:r>
            <a:r>
              <a:rPr lang="en-US" b="1" i="1" dirty="0" smtClean="0">
                <a:solidFill>
                  <a:srgbClr val="C00000"/>
                </a:solidFill>
              </a:rPr>
              <a:t>Riemann</a:t>
            </a:r>
            <a:r>
              <a:rPr lang="en-US" b="1" i="1" dirty="0" smtClean="0"/>
              <a:t>)</a:t>
            </a:r>
            <a:endParaRPr lang="ru-RU" b="1" dirty="0"/>
          </a:p>
        </p:txBody>
      </p:sp>
      <p:pic>
        <p:nvPicPr>
          <p:cNvPr id="5" name="Picture 14" descr="RIEMAG5s"/>
          <p:cNvPicPr>
            <a:picLocks noChangeAspect="1" noChangeArrowheads="1"/>
          </p:cNvPicPr>
          <p:nvPr/>
        </p:nvPicPr>
        <p:blipFill>
          <a:blip r:embed="rId3" cstate="print"/>
          <a:srcRect/>
          <a:stretch>
            <a:fillRect/>
          </a:stretch>
        </p:blipFill>
        <p:spPr bwMode="auto">
          <a:xfrm>
            <a:off x="1071538" y="1214422"/>
            <a:ext cx="2143140" cy="2603451"/>
          </a:xfrm>
          <a:prstGeom prst="rect">
            <a:avLst/>
          </a:prstGeom>
          <a:noFill/>
        </p:spPr>
      </p:pic>
      <p:sp>
        <p:nvSpPr>
          <p:cNvPr id="6" name="Прямоугольник 5"/>
          <p:cNvSpPr/>
          <p:nvPr/>
        </p:nvSpPr>
        <p:spPr>
          <a:xfrm>
            <a:off x="285720" y="4572008"/>
            <a:ext cx="8715404" cy="2123658"/>
          </a:xfrm>
          <a:prstGeom prst="rect">
            <a:avLst/>
          </a:prstGeom>
        </p:spPr>
        <p:txBody>
          <a:bodyPr wrap="square">
            <a:spAutoFit/>
          </a:bodyPr>
          <a:lstStyle/>
          <a:p>
            <a:r>
              <a:rPr lang="en-US" sz="1600" dirty="0" smtClean="0">
                <a:solidFill>
                  <a:srgbClr val="002060"/>
                </a:solidFill>
              </a:rPr>
              <a:t>In other words, the young genius was aware that the same manifold could support</a:t>
            </a:r>
          </a:p>
          <a:p>
            <a:r>
              <a:rPr lang="en-US" sz="1600" dirty="0" smtClean="0">
                <a:solidFill>
                  <a:srgbClr val="002060"/>
                </a:solidFill>
              </a:rPr>
              <a:t>quite different metrics and thought that this applied in particular to </a:t>
            </a:r>
            <a:r>
              <a:rPr lang="en-US" sz="1600" i="1" dirty="0" smtClean="0">
                <a:solidFill>
                  <a:srgbClr val="002060"/>
                </a:solidFill>
              </a:rPr>
              <a:t>Space, i.e.</a:t>
            </a:r>
          </a:p>
          <a:p>
            <a:r>
              <a:rPr lang="en-US" sz="1600" dirty="0" smtClean="0">
                <a:solidFill>
                  <a:srgbClr val="002060"/>
                </a:solidFill>
              </a:rPr>
              <a:t>to the 3-dimensional physical world of our sensorial experience. He posed himself</a:t>
            </a:r>
          </a:p>
          <a:p>
            <a:r>
              <a:rPr lang="en-US" sz="1600" dirty="0" smtClean="0">
                <a:solidFill>
                  <a:srgbClr val="002060"/>
                </a:solidFill>
              </a:rPr>
              <a:t>the question which should be the metric of Space and came to the conclusion that</a:t>
            </a:r>
          </a:p>
          <a:p>
            <a:r>
              <a:rPr lang="en-US" sz="1600" dirty="0" smtClean="0">
                <a:solidFill>
                  <a:srgbClr val="002060"/>
                </a:solidFill>
              </a:rPr>
              <a:t>such a question could only be answered through experiment. This amounted to say</a:t>
            </a:r>
          </a:p>
          <a:p>
            <a:r>
              <a:rPr lang="en-US" sz="1600" dirty="0" smtClean="0">
                <a:solidFill>
                  <a:srgbClr val="002060"/>
                </a:solidFill>
              </a:rPr>
              <a:t>that the geometry of the world is a matter of Physics and not of a priori Philosophy</a:t>
            </a:r>
          </a:p>
          <a:p>
            <a:r>
              <a:rPr lang="en-US" sz="1600" dirty="0" smtClean="0">
                <a:solidFill>
                  <a:srgbClr val="002060"/>
                </a:solidFill>
              </a:rPr>
              <a:t>or Mathematics. Such a sentence of Riemann must have influenced Einstein quite</a:t>
            </a:r>
          </a:p>
          <a:p>
            <a:r>
              <a:rPr lang="en-US" sz="1600" dirty="0" smtClean="0">
                <a:solidFill>
                  <a:srgbClr val="002060"/>
                </a:solidFill>
              </a:rPr>
              <a:t>deeply.</a:t>
            </a:r>
            <a:endParaRPr lang="ru-RU" sz="1600" dirty="0">
              <a:solidFill>
                <a:srgbClr val="002060"/>
              </a:solidFill>
            </a:endParaRPr>
          </a:p>
        </p:txBody>
      </p:sp>
      <p:pic>
        <p:nvPicPr>
          <p:cNvPr id="9" name="Рисунок 8" descr="txp_fig.png"/>
          <p:cNvPicPr>
            <a:picLocks noChangeAspect="1"/>
          </p:cNvPicPr>
          <p:nvPr>
            <p:custDataLst>
              <p:tags r:id="rId1"/>
            </p:custDataLst>
          </p:nvPr>
        </p:nvPicPr>
        <p:blipFill>
          <a:blip r:embed="rId4" cstate="print">
            <a:clrChange>
              <a:clrFrom>
                <a:srgbClr val="FFFFFF"/>
              </a:clrFrom>
              <a:clrTo>
                <a:srgbClr val="FFFFFF">
                  <a:alpha val="0"/>
                </a:srgbClr>
              </a:clrTo>
            </a:clrChange>
            <a:lum/>
          </a:blip>
          <a:stretch>
            <a:fillRect/>
          </a:stretch>
        </p:blipFill>
        <p:spPr>
          <a:xfrm>
            <a:off x="500034" y="3929066"/>
            <a:ext cx="3698624" cy="557956"/>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2892"/>
            <a:ext cx="3008948" cy="1161573"/>
          </a:xfrm>
        </p:spPr>
        <p:txBody>
          <a:bodyPr lIns="82296" tIns="41148" rIns="82296" bIns="41148"/>
          <a:lstStyle/>
          <a:p>
            <a:r>
              <a:rPr lang="en-US" sz="3200" dirty="0" smtClean="0"/>
              <a:t>Pierre Simon Laplace</a:t>
            </a:r>
            <a:endParaRPr lang="it-IT" sz="3200" dirty="0" smtClean="0"/>
          </a:p>
        </p:txBody>
      </p:sp>
      <p:pic>
        <p:nvPicPr>
          <p:cNvPr id="5" name="Segnaposto contenuto 4" descr="Pierre-Simon_Laplace.jpg"/>
          <p:cNvPicPr>
            <a:picLocks noGrp="1" noChangeAspect="1"/>
          </p:cNvPicPr>
          <p:nvPr>
            <p:ph idx="1"/>
          </p:nvPr>
        </p:nvPicPr>
        <p:blipFill>
          <a:blip r:embed="rId2" cstate="print"/>
          <a:srcRect/>
          <a:stretch>
            <a:fillRect/>
          </a:stretch>
        </p:blipFill>
        <p:spPr bwMode="auto">
          <a:xfrm>
            <a:off x="5407819" y="407194"/>
            <a:ext cx="3429000" cy="4569143"/>
          </a:xfrm>
          <a:noFill/>
          <a:ln>
            <a:miter lim="800000"/>
            <a:headEnd/>
            <a:tailEnd/>
          </a:ln>
        </p:spPr>
      </p:pic>
      <p:sp>
        <p:nvSpPr>
          <p:cNvPr id="4" name="Segnaposto testo 3"/>
          <p:cNvSpPr>
            <a:spLocks noGrp="1"/>
          </p:cNvSpPr>
          <p:nvPr>
            <p:ph type="body" sz="half" idx="2"/>
          </p:nvPr>
        </p:nvSpPr>
        <p:spPr bwMode="auto">
          <a:xfrm>
            <a:off x="457200" y="1434465"/>
            <a:ext cx="4886325" cy="4692015"/>
          </a:xfrm>
          <a:noFill/>
          <a:ln>
            <a:miter lim="800000"/>
            <a:headEnd/>
            <a:tailEnd/>
          </a:ln>
        </p:spPr>
        <p:txBody>
          <a:bodyPr vert="horz" wrap="square" lIns="82296" tIns="41148" rIns="82296" bIns="41148" numCol="1" anchor="t" anchorCtr="0" compatLnSpc="1">
            <a:prstTxWarp prst="textNoShape">
              <a:avLst/>
            </a:prstTxWarp>
            <a:normAutofit lnSpcReduction="10000"/>
          </a:bodyPr>
          <a:lstStyle/>
          <a:p>
            <a:pPr eaLnBrk="1" hangingPunct="1">
              <a:buFont typeface="Arial" charset="0"/>
              <a:buChar char="•"/>
            </a:pPr>
            <a:r>
              <a:rPr lang="en-US" sz="1800" dirty="0" smtClean="0"/>
              <a:t>1749-1827 </a:t>
            </a:r>
          </a:p>
          <a:p>
            <a:pPr eaLnBrk="1" hangingPunct="1">
              <a:buFont typeface="Arial" charset="0"/>
              <a:buChar char="•"/>
            </a:pPr>
            <a:r>
              <a:rPr lang="en-US" sz="1800" dirty="0" smtClean="0"/>
              <a:t>His Life.</a:t>
            </a:r>
          </a:p>
          <a:p>
            <a:pPr eaLnBrk="1" hangingPunct="1">
              <a:buFont typeface="Arial" charset="0"/>
              <a:buChar char="•"/>
            </a:pPr>
            <a:r>
              <a:rPr lang="en-US" sz="1800" dirty="0" smtClean="0"/>
              <a:t>Born in a poor family in Normandy, he studies with the help of some benefactors and of </a:t>
            </a:r>
            <a:r>
              <a:rPr lang="en-US" sz="1800" dirty="0" err="1" smtClean="0"/>
              <a:t>D’Alembert</a:t>
            </a:r>
            <a:r>
              <a:rPr lang="en-US" sz="1800" dirty="0" smtClean="0"/>
              <a:t>.</a:t>
            </a:r>
          </a:p>
          <a:p>
            <a:pPr eaLnBrk="1" hangingPunct="1">
              <a:buFont typeface="Arial" charset="0"/>
              <a:buChar char="•"/>
            </a:pPr>
            <a:r>
              <a:rPr lang="en-US" sz="1800" dirty="0" smtClean="0"/>
              <a:t>1771-1787 Proves stability of Solar system and constructs modern differential analysis for the systematic calculation of orbits and perturbations.</a:t>
            </a:r>
          </a:p>
          <a:p>
            <a:pPr eaLnBrk="1" hangingPunct="1">
              <a:buFont typeface="Arial" charset="0"/>
              <a:buChar char="•"/>
            </a:pPr>
            <a:r>
              <a:rPr lang="en-US" sz="1800" dirty="0" smtClean="0"/>
              <a:t>First to introduce the formation theory of stars from clouds of gas heated by gravitational self attraction</a:t>
            </a:r>
          </a:p>
          <a:p>
            <a:pPr eaLnBrk="1" hangingPunct="1">
              <a:buFont typeface="Arial" charset="0"/>
              <a:buChar char="•"/>
            </a:pPr>
            <a:r>
              <a:rPr lang="en-US" sz="1800" dirty="0" smtClean="0"/>
              <a:t>Important contributions to the theory of Probability</a:t>
            </a:r>
          </a:p>
          <a:p>
            <a:pPr eaLnBrk="1" hangingPunct="1">
              <a:buFont typeface="Arial" charset="0"/>
              <a:buChar char="•"/>
            </a:pPr>
            <a:r>
              <a:rPr lang="en-US" sz="1800" dirty="0" smtClean="0"/>
              <a:t>Minister of Interiors under Napoleon</a:t>
            </a:r>
          </a:p>
          <a:p>
            <a:pPr eaLnBrk="1" hangingPunct="1">
              <a:buFont typeface="Arial" charset="0"/>
              <a:buChar char="•"/>
            </a:pPr>
            <a:r>
              <a:rPr lang="en-US" sz="1800" dirty="0" smtClean="0"/>
              <a:t>Marquis under the Bourbon Restoration!</a:t>
            </a:r>
            <a:endParaRPr lang="en-US" sz="1600" dirty="0" smtClean="0"/>
          </a:p>
          <a:p>
            <a:pPr eaLnBrk="1" hangingPunct="1">
              <a:buFont typeface="Arial" charset="0"/>
              <a:buChar char="•"/>
            </a:pPr>
            <a:endParaRPr lang="en-US" sz="1600" dirty="0" smtClean="0"/>
          </a:p>
          <a:p>
            <a:pPr eaLnBrk="1" hangingPunct="1">
              <a:buFont typeface="Arial" charset="0"/>
              <a:buChar char="•"/>
            </a:pPr>
            <a:endParaRPr lang="it-IT" sz="1600" dirty="0" smtClean="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264319" y="150019"/>
            <a:ext cx="7360920" cy="1135841"/>
          </a:xfrm>
        </p:spPr>
        <p:txBody>
          <a:bodyPr lIns="82296" tIns="41148" rIns="82296" bIns="41148"/>
          <a:lstStyle/>
          <a:p>
            <a:r>
              <a:rPr lang="en-US" dirty="0" smtClean="0"/>
              <a:t>John </a:t>
            </a:r>
            <a:r>
              <a:rPr lang="en-US" dirty="0" err="1" smtClean="0"/>
              <a:t>Michell</a:t>
            </a:r>
            <a:endParaRPr lang="it-IT" dirty="0" smtClean="0"/>
          </a:p>
        </p:txBody>
      </p:sp>
      <p:grpSp>
        <p:nvGrpSpPr>
          <p:cNvPr id="2" name="Gruppo 7"/>
          <p:cNvGrpSpPr>
            <a:grpSpLocks/>
          </p:cNvGrpSpPr>
          <p:nvPr/>
        </p:nvGrpSpPr>
        <p:grpSpPr bwMode="auto">
          <a:xfrm>
            <a:off x="4764882" y="150019"/>
            <a:ext cx="4250531" cy="6450806"/>
            <a:chOff x="5079999" y="0"/>
            <a:chExt cx="5080001" cy="7310462"/>
          </a:xfrm>
        </p:grpSpPr>
        <p:pic>
          <p:nvPicPr>
            <p:cNvPr id="17417" name="Immagine 5" descr="michell_002.jpg"/>
            <p:cNvPicPr>
              <a:picLocks noChangeAspect="1"/>
            </p:cNvPicPr>
            <p:nvPr/>
          </p:nvPicPr>
          <p:blipFill>
            <a:blip r:embed="rId2" cstate="print"/>
            <a:srcRect/>
            <a:stretch>
              <a:fillRect/>
            </a:stretch>
          </p:blipFill>
          <p:spPr bwMode="auto">
            <a:xfrm>
              <a:off x="5079999" y="3500462"/>
              <a:ext cx="5080001" cy="3810000"/>
            </a:xfrm>
            <a:prstGeom prst="rect">
              <a:avLst/>
            </a:prstGeom>
            <a:noFill/>
            <a:ln w="9525">
              <a:noFill/>
              <a:miter lim="800000"/>
              <a:headEnd/>
              <a:tailEnd/>
            </a:ln>
          </p:spPr>
        </p:pic>
        <p:pic>
          <p:nvPicPr>
            <p:cNvPr id="17418" name="Immagine 6" descr="michell_001.jpg"/>
            <p:cNvPicPr>
              <a:picLocks noChangeAspect="1"/>
            </p:cNvPicPr>
            <p:nvPr/>
          </p:nvPicPr>
          <p:blipFill>
            <a:blip r:embed="rId3" cstate="print"/>
            <a:srcRect/>
            <a:stretch>
              <a:fillRect/>
            </a:stretch>
          </p:blipFill>
          <p:spPr bwMode="auto">
            <a:xfrm>
              <a:off x="5080000" y="0"/>
              <a:ext cx="5080000" cy="3810001"/>
            </a:xfrm>
            <a:prstGeom prst="rect">
              <a:avLst/>
            </a:prstGeom>
            <a:noFill/>
            <a:ln w="9525">
              <a:noFill/>
              <a:miter lim="800000"/>
              <a:headEnd/>
              <a:tailEnd/>
            </a:ln>
          </p:spPr>
        </p:pic>
      </p:grpSp>
      <p:sp>
        <p:nvSpPr>
          <p:cNvPr id="10" name="Rettangolo 9"/>
          <p:cNvSpPr>
            <a:spLocks noChangeArrowheads="1"/>
          </p:cNvSpPr>
          <p:nvPr/>
        </p:nvSpPr>
        <p:spPr bwMode="auto">
          <a:xfrm>
            <a:off x="5022057" y="2207419"/>
            <a:ext cx="2057400" cy="192881"/>
          </a:xfrm>
          <a:prstGeom prst="rect">
            <a:avLst/>
          </a:prstGeom>
          <a:solidFill>
            <a:srgbClr val="FFFF00">
              <a:alpha val="41960"/>
            </a:srgbClr>
          </a:solidFill>
          <a:ln w="25400" algn="ctr">
            <a:solidFill>
              <a:srgbClr val="000000"/>
            </a:solidFill>
            <a:round/>
            <a:headEnd/>
            <a:tailEnd/>
          </a:ln>
        </p:spPr>
        <p:txBody>
          <a:bodyPr lIns="82295" tIns="41148" rIns="82295" bIns="41148"/>
          <a:lstStyle/>
          <a:p>
            <a:endParaRPr lang="it-IT"/>
          </a:p>
        </p:txBody>
      </p:sp>
      <p:grpSp>
        <p:nvGrpSpPr>
          <p:cNvPr id="3" name="Gruppo 15"/>
          <p:cNvGrpSpPr>
            <a:grpSpLocks/>
          </p:cNvGrpSpPr>
          <p:nvPr/>
        </p:nvGrpSpPr>
        <p:grpSpPr bwMode="auto">
          <a:xfrm>
            <a:off x="200025" y="1371601"/>
            <a:ext cx="4822032" cy="965899"/>
            <a:chOff x="222216" y="1523984"/>
            <a:chExt cx="5357850" cy="1073158"/>
          </a:xfrm>
        </p:grpSpPr>
        <p:cxnSp>
          <p:nvCxnSpPr>
            <p:cNvPr id="17415" name="Connettore 2 11"/>
            <p:cNvCxnSpPr>
              <a:cxnSpLocks noChangeShapeType="1"/>
            </p:cNvCxnSpPr>
            <p:nvPr/>
          </p:nvCxnSpPr>
          <p:spPr bwMode="auto">
            <a:xfrm>
              <a:off x="3436926" y="2595554"/>
              <a:ext cx="2143140" cy="1588"/>
            </a:xfrm>
            <a:prstGeom prst="straightConnector1">
              <a:avLst/>
            </a:prstGeom>
            <a:noFill/>
            <a:ln w="25400" algn="ctr">
              <a:solidFill>
                <a:srgbClr val="000000"/>
              </a:solidFill>
              <a:round/>
              <a:headEnd/>
              <a:tailEnd type="arrow" w="med" len="med"/>
            </a:ln>
          </p:spPr>
        </p:cxnSp>
        <p:sp>
          <p:nvSpPr>
            <p:cNvPr id="17416" name="CasellaDiTesto 12"/>
            <p:cNvSpPr txBox="1">
              <a:spLocks noChangeArrowheads="1"/>
            </p:cNvSpPr>
            <p:nvPr/>
          </p:nvSpPr>
          <p:spPr bwMode="auto">
            <a:xfrm>
              <a:off x="222216" y="1523984"/>
              <a:ext cx="4143404" cy="1025862"/>
            </a:xfrm>
            <a:prstGeom prst="rect">
              <a:avLst/>
            </a:prstGeom>
            <a:noFill/>
            <a:ln w="9525">
              <a:noFill/>
              <a:miter lim="800000"/>
              <a:headEnd/>
              <a:tailEnd/>
            </a:ln>
          </p:spPr>
          <p:txBody>
            <a:bodyPr>
              <a:spAutoFit/>
            </a:bodyPr>
            <a:lstStyle/>
            <a:p>
              <a:pPr algn="l"/>
              <a:r>
                <a:rPr lang="en-US"/>
                <a:t>In a letter to Cavendish in 1783 he put forward the same idea as later Laplace</a:t>
              </a:r>
              <a:endParaRPr lang="it-IT"/>
            </a:p>
          </p:txBody>
        </p:sp>
      </p:grpSp>
      <p:sp>
        <p:nvSpPr>
          <p:cNvPr id="15" name="CasellaDiTesto 14"/>
          <p:cNvSpPr txBox="1">
            <a:spLocks noChangeArrowheads="1"/>
          </p:cNvSpPr>
          <p:nvPr/>
        </p:nvSpPr>
        <p:spPr bwMode="auto">
          <a:xfrm>
            <a:off x="285720" y="2643182"/>
            <a:ext cx="4179094" cy="2576090"/>
          </a:xfrm>
          <a:prstGeom prst="rect">
            <a:avLst/>
          </a:prstGeom>
          <a:noFill/>
          <a:ln w="9525">
            <a:noFill/>
            <a:miter lim="800000"/>
            <a:headEnd/>
            <a:tailEnd/>
          </a:ln>
        </p:spPr>
        <p:txBody>
          <a:bodyPr lIns="82295" tIns="41148" rIns="82295" bIns="41148">
            <a:spAutoFit/>
          </a:bodyPr>
          <a:lstStyle/>
          <a:p>
            <a:pPr marL="461487" indent="-461487">
              <a:buFont typeface="Arial" charset="0"/>
              <a:buChar char="•"/>
            </a:pPr>
            <a:r>
              <a:rPr lang="en-US" dirty="0">
                <a:solidFill>
                  <a:srgbClr val="C00000"/>
                </a:solidFill>
              </a:rPr>
              <a:t>John </a:t>
            </a:r>
            <a:r>
              <a:rPr lang="en-US" dirty="0" err="1">
                <a:solidFill>
                  <a:srgbClr val="C00000"/>
                </a:solidFill>
              </a:rPr>
              <a:t>Michell</a:t>
            </a:r>
            <a:r>
              <a:rPr lang="en-US" dirty="0">
                <a:solidFill>
                  <a:srgbClr val="C00000"/>
                </a:solidFill>
              </a:rPr>
              <a:t> </a:t>
            </a:r>
            <a:r>
              <a:rPr lang="it-IT" dirty="0">
                <a:solidFill>
                  <a:srgbClr val="C00000"/>
                </a:solidFill>
              </a:rPr>
              <a:t>(1724 –1793 )</a:t>
            </a:r>
          </a:p>
          <a:p>
            <a:pPr marL="461487" indent="-461487">
              <a:buFont typeface="Arial" charset="0"/>
              <a:buChar char="•"/>
            </a:pPr>
            <a:r>
              <a:rPr lang="en-US" dirty="0">
                <a:solidFill>
                  <a:srgbClr val="C00000"/>
                </a:solidFill>
              </a:rPr>
              <a:t>He worked at Cambridge and invented the torsion balance to measure G.</a:t>
            </a:r>
          </a:p>
          <a:p>
            <a:pPr marL="461487" indent="-461487">
              <a:buFont typeface="Arial" charset="0"/>
              <a:buChar char="•"/>
            </a:pPr>
            <a:r>
              <a:rPr lang="en-US" dirty="0">
                <a:solidFill>
                  <a:srgbClr val="C00000"/>
                </a:solidFill>
              </a:rPr>
              <a:t>Cavendish inherited the apparatus from </a:t>
            </a:r>
            <a:r>
              <a:rPr lang="en-US" dirty="0" err="1">
                <a:solidFill>
                  <a:srgbClr val="C00000"/>
                </a:solidFill>
              </a:rPr>
              <a:t>Michell</a:t>
            </a:r>
            <a:r>
              <a:rPr lang="en-US" dirty="0">
                <a:solidFill>
                  <a:srgbClr val="C00000"/>
                </a:solidFill>
              </a:rPr>
              <a:t>.</a:t>
            </a:r>
          </a:p>
          <a:p>
            <a:pPr marL="461487" indent="-461487">
              <a:buFont typeface="Arial" charset="0"/>
              <a:buChar char="•"/>
            </a:pPr>
            <a:r>
              <a:rPr lang="en-US" dirty="0" err="1">
                <a:solidFill>
                  <a:srgbClr val="C00000"/>
                </a:solidFill>
              </a:rPr>
              <a:t>Michell’s</a:t>
            </a:r>
            <a:r>
              <a:rPr lang="en-US" dirty="0">
                <a:solidFill>
                  <a:srgbClr val="C00000"/>
                </a:solidFill>
              </a:rPr>
              <a:t> letter to Cavendish was rediscovered by Gary Gibbons recently.</a:t>
            </a:r>
            <a:endParaRPr lang="it-IT" dirty="0">
              <a:solidFill>
                <a:srgbClr val="C00000"/>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5" name="Picture 11" descr="RS"/>
          <p:cNvPicPr>
            <a:picLocks noChangeAspect="1" noChangeArrowheads="1"/>
          </p:cNvPicPr>
          <p:nvPr/>
        </p:nvPicPr>
        <p:blipFill>
          <a:blip r:embed="rId3" cstate="print"/>
          <a:srcRect/>
          <a:stretch>
            <a:fillRect/>
          </a:stretch>
        </p:blipFill>
        <p:spPr bwMode="auto">
          <a:xfrm>
            <a:off x="3143240" y="285728"/>
            <a:ext cx="5702141" cy="4277678"/>
          </a:xfrm>
          <a:prstGeom prst="rect">
            <a:avLst/>
          </a:prstGeom>
          <a:noFill/>
          <a:ln w="9525">
            <a:noFill/>
            <a:miter lim="800000"/>
            <a:headEnd/>
            <a:tailEnd/>
          </a:ln>
        </p:spPr>
      </p:pic>
      <p:sp>
        <p:nvSpPr>
          <p:cNvPr id="52228" name="Rectangle 4"/>
          <p:cNvSpPr>
            <a:spLocks noGrp="1" noChangeArrowheads="1"/>
          </p:cNvSpPr>
          <p:nvPr>
            <p:ph type="title"/>
          </p:nvPr>
        </p:nvSpPr>
        <p:spPr>
          <a:xfrm>
            <a:off x="142844" y="142852"/>
            <a:ext cx="2980373" cy="3306128"/>
          </a:xfrm>
        </p:spPr>
        <p:txBody>
          <a:bodyPr lIns="82296" tIns="41148" rIns="82296" bIns="41148"/>
          <a:lstStyle/>
          <a:p>
            <a:r>
              <a:rPr lang="it-IT" sz="1800" dirty="0" smtClean="0"/>
              <a:t>The speed of light is constant for all observers: </a:t>
            </a:r>
            <a:br>
              <a:rPr lang="it-IT" sz="1800" dirty="0" smtClean="0"/>
            </a:br>
            <a:r>
              <a:rPr lang="it-IT" sz="1800" b="1" dirty="0" smtClean="0">
                <a:solidFill>
                  <a:srgbClr val="FF0000"/>
                </a:solidFill>
              </a:rPr>
              <a:t>c </a:t>
            </a:r>
            <a:r>
              <a:rPr lang="en-US" sz="1800" b="1" dirty="0" smtClean="0">
                <a:solidFill>
                  <a:srgbClr val="FF0000"/>
                </a:solidFill>
                <a:latin typeface="cmsy10" pitchFamily="34" charset="0"/>
              </a:rPr>
              <a:t>»</a:t>
            </a:r>
            <a:r>
              <a:rPr lang="it-IT" sz="1800" b="1" dirty="0" smtClean="0">
                <a:solidFill>
                  <a:srgbClr val="FF0000"/>
                </a:solidFill>
              </a:rPr>
              <a:t> 300.000 km/sec</a:t>
            </a:r>
            <a:r>
              <a:rPr lang="it-IT" sz="1800" dirty="0" smtClean="0"/>
              <a:t/>
            </a:r>
            <a:br>
              <a:rPr lang="it-IT" sz="1800" dirty="0" smtClean="0"/>
            </a:br>
            <a:r>
              <a:rPr lang="it-IT" sz="1800" dirty="0" smtClean="0"/>
              <a:t>This is the lesson of  Special Relativity in 1905, then came  General Relativity in 1915.....</a:t>
            </a:r>
          </a:p>
        </p:txBody>
      </p:sp>
      <p:pic>
        <p:nvPicPr>
          <p:cNvPr id="52229" name="Picture 5"/>
          <p:cNvPicPr>
            <a:picLocks noChangeAspect="1" noChangeArrowheads="1"/>
          </p:cNvPicPr>
          <p:nvPr/>
        </p:nvPicPr>
        <p:blipFill>
          <a:blip r:embed="rId4" cstate="print"/>
          <a:srcRect/>
          <a:stretch>
            <a:fillRect/>
          </a:stretch>
        </p:blipFill>
        <p:spPr bwMode="auto">
          <a:xfrm>
            <a:off x="424339" y="3234690"/>
            <a:ext cx="2291715" cy="3240405"/>
          </a:xfrm>
          <a:prstGeom prst="rect">
            <a:avLst/>
          </a:prstGeom>
          <a:noFill/>
          <a:ln w="9525">
            <a:noFill/>
            <a:miter lim="800000"/>
            <a:headEnd/>
            <a:tailEnd/>
          </a:ln>
        </p:spPr>
      </p:pic>
      <p:pic>
        <p:nvPicPr>
          <p:cNvPr id="52237" name="Picture 13" descr="txp_fig"/>
          <p:cNvPicPr>
            <a:picLocks noChangeAspect="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4500562" y="4572008"/>
            <a:ext cx="2837498" cy="558641"/>
          </a:xfrm>
          <a:prstGeom prst="rect">
            <a:avLst/>
          </a:prstGeom>
          <a:noFill/>
          <a:ln w="25400">
            <a:noFill/>
            <a:miter lim="800000"/>
            <a:headEnd/>
            <a:tailEnd/>
          </a:ln>
        </p:spPr>
      </p:pic>
      <p:sp>
        <p:nvSpPr>
          <p:cNvPr id="52238" name="Text Box 14"/>
          <p:cNvSpPr txBox="1">
            <a:spLocks/>
          </p:cNvSpPr>
          <p:nvPr/>
        </p:nvSpPr>
        <p:spPr bwMode="auto">
          <a:xfrm>
            <a:off x="3143240" y="5286388"/>
            <a:ext cx="5832158" cy="1437317"/>
          </a:xfrm>
          <a:prstGeom prst="rect">
            <a:avLst/>
          </a:prstGeom>
          <a:gradFill rotWithShape="1">
            <a:gsLst>
              <a:gs pos="0">
                <a:schemeClr val="accent1">
                  <a:alpha val="56000"/>
                </a:schemeClr>
              </a:gs>
              <a:gs pos="100000">
                <a:srgbClr val="FFFF00">
                  <a:alpha val="49001"/>
                </a:srgbClr>
              </a:gs>
            </a:gsLst>
            <a:lin ang="5400000" scaled="1"/>
          </a:gradFill>
          <a:ln w="25400">
            <a:noFill/>
            <a:miter lim="800000"/>
            <a:headEnd/>
            <a:tailEnd/>
          </a:ln>
        </p:spPr>
        <p:txBody>
          <a:bodyPr lIns="82292" tIns="41148" rIns="82292" bIns="41148">
            <a:spAutoFit/>
          </a:bodyPr>
          <a:lstStyle/>
          <a:p>
            <a:pPr algn="l">
              <a:spcBef>
                <a:spcPct val="50000"/>
              </a:spcBef>
            </a:pPr>
            <a:r>
              <a:rPr lang="it-IT" sz="2200" dirty="0"/>
              <a:t>The radius </a:t>
            </a:r>
            <a:r>
              <a:rPr lang="it-IT" sz="2200" b="1" dirty="0">
                <a:solidFill>
                  <a:srgbClr val="FF0000"/>
                </a:solidFill>
              </a:rPr>
              <a:t>R</a:t>
            </a:r>
            <a:r>
              <a:rPr lang="it-IT" sz="2200" dirty="0"/>
              <a:t> of the star should be smaller than the Schwarschild radius </a:t>
            </a:r>
            <a:r>
              <a:rPr lang="it-IT" sz="2200" b="1" dirty="0">
                <a:solidFill>
                  <a:srgbClr val="FF0000"/>
                </a:solidFill>
              </a:rPr>
              <a:t>r</a:t>
            </a:r>
            <a:r>
              <a:rPr lang="it-IT" sz="2200" dirty="0"/>
              <a:t>: namely all matter should have collapsed inside </a:t>
            </a:r>
            <a:r>
              <a:rPr lang="it-IT" sz="2200" b="1" dirty="0"/>
              <a:t>the event horizon.....</a:t>
            </a:r>
          </a:p>
        </p:txBody>
      </p:sp>
      <p:sp>
        <p:nvSpPr>
          <p:cNvPr id="52236" name="Text Box 12"/>
          <p:cNvSpPr txBox="1">
            <a:spLocks/>
          </p:cNvSpPr>
          <p:nvPr/>
        </p:nvSpPr>
        <p:spPr bwMode="auto">
          <a:xfrm>
            <a:off x="3071802" y="3286124"/>
            <a:ext cx="6072198" cy="1237262"/>
          </a:xfrm>
          <a:prstGeom prst="rect">
            <a:avLst/>
          </a:prstGeom>
          <a:gradFill rotWithShape="1">
            <a:gsLst>
              <a:gs pos="0">
                <a:schemeClr val="accent1">
                  <a:alpha val="0"/>
                </a:schemeClr>
              </a:gs>
              <a:gs pos="100000">
                <a:schemeClr val="accent1">
                  <a:gamma/>
                  <a:shade val="46275"/>
                  <a:invGamma/>
                  <a:alpha val="0"/>
                </a:schemeClr>
              </a:gs>
            </a:gsLst>
            <a:lin ang="5400000" scaled="1"/>
          </a:gradFill>
          <a:ln w="25400">
            <a:noFill/>
            <a:miter lim="800000"/>
            <a:headEnd/>
            <a:tailEnd/>
          </a:ln>
          <a:effectLst/>
        </p:spPr>
        <p:txBody>
          <a:bodyPr wrap="square" lIns="82292" tIns="41148" rIns="82292" bIns="41148">
            <a:spAutoFit/>
          </a:bodyPr>
          <a:lstStyle/>
          <a:p>
            <a:pPr algn="l">
              <a:spcBef>
                <a:spcPct val="50000"/>
              </a:spcBef>
              <a:defRPr/>
            </a:pPr>
            <a:r>
              <a:rPr lang="it-IT" sz="2500" dirty="0" err="1">
                <a:solidFill>
                  <a:srgbClr val="FF9900"/>
                </a:solidFill>
              </a:rPr>
              <a:t>Hence</a:t>
            </a:r>
            <a:r>
              <a:rPr lang="it-IT" sz="2500" dirty="0">
                <a:solidFill>
                  <a:srgbClr val="FF9900"/>
                </a:solidFill>
              </a:rPr>
              <a:t> the </a:t>
            </a:r>
            <a:r>
              <a:rPr lang="it-IT" sz="2500" dirty="0" err="1">
                <a:solidFill>
                  <a:srgbClr val="FF9900"/>
                </a:solidFill>
              </a:rPr>
              <a:t>condition</a:t>
            </a:r>
            <a:r>
              <a:rPr lang="it-IT" sz="2500" dirty="0">
                <a:solidFill>
                  <a:srgbClr val="FF9900"/>
                </a:solidFill>
              </a:rPr>
              <a:t> </a:t>
            </a:r>
            <a:r>
              <a:rPr lang="it-IT" sz="2500" dirty="0" err="1">
                <a:solidFill>
                  <a:srgbClr val="FF9900"/>
                </a:solidFill>
              </a:rPr>
              <a:t>that</a:t>
            </a:r>
            <a:r>
              <a:rPr lang="it-IT" sz="2500" dirty="0">
                <a:solidFill>
                  <a:srgbClr val="FF9900"/>
                </a:solidFill>
              </a:rPr>
              <a:t> </a:t>
            </a:r>
            <a:r>
              <a:rPr lang="it-IT" sz="2500" dirty="0" err="1">
                <a:solidFill>
                  <a:srgbClr val="FF9900"/>
                </a:solidFill>
              </a:rPr>
              <a:t>escape</a:t>
            </a:r>
            <a:r>
              <a:rPr lang="it-IT" sz="2500" dirty="0">
                <a:solidFill>
                  <a:srgbClr val="FF9900"/>
                </a:solidFill>
              </a:rPr>
              <a:t> </a:t>
            </a:r>
            <a:r>
              <a:rPr lang="it-IT" sz="2500" dirty="0" err="1">
                <a:solidFill>
                  <a:srgbClr val="FF9900"/>
                </a:solidFill>
              </a:rPr>
              <a:t>velocity</a:t>
            </a:r>
            <a:r>
              <a:rPr lang="it-IT" sz="2500" dirty="0">
                <a:solidFill>
                  <a:srgbClr val="FF9900"/>
                </a:solidFill>
              </a:rPr>
              <a:t> </a:t>
            </a:r>
            <a:r>
              <a:rPr lang="it-IT" sz="2500" dirty="0" err="1">
                <a:solidFill>
                  <a:srgbClr val="FF9900"/>
                </a:solidFill>
              </a:rPr>
              <a:t>should</a:t>
            </a:r>
            <a:r>
              <a:rPr lang="it-IT" sz="2500" dirty="0">
                <a:solidFill>
                  <a:srgbClr val="FF9900"/>
                </a:solidFill>
              </a:rPr>
              <a:t> </a:t>
            </a:r>
            <a:r>
              <a:rPr lang="it-IT" sz="2500" dirty="0" err="1">
                <a:solidFill>
                  <a:srgbClr val="FF9900"/>
                </a:solidFill>
              </a:rPr>
              <a:t>be</a:t>
            </a:r>
            <a:r>
              <a:rPr lang="it-IT" sz="2500" dirty="0">
                <a:solidFill>
                  <a:srgbClr val="FF9900"/>
                </a:solidFill>
              </a:rPr>
              <a:t> </a:t>
            </a:r>
            <a:r>
              <a:rPr lang="it-IT" sz="2500" dirty="0" err="1">
                <a:solidFill>
                  <a:srgbClr val="FF9900"/>
                </a:solidFill>
              </a:rPr>
              <a:t>larger</a:t>
            </a:r>
            <a:r>
              <a:rPr lang="it-IT" sz="2500" dirty="0">
                <a:solidFill>
                  <a:srgbClr val="FF9900"/>
                </a:solidFill>
              </a:rPr>
              <a:t> </a:t>
            </a:r>
            <a:r>
              <a:rPr lang="it-IT" sz="2500" dirty="0" err="1">
                <a:solidFill>
                  <a:srgbClr val="FF9900"/>
                </a:solidFill>
              </a:rPr>
              <a:t>than</a:t>
            </a:r>
            <a:r>
              <a:rPr lang="it-IT" sz="2500" dirty="0">
                <a:solidFill>
                  <a:srgbClr val="FF9900"/>
                </a:solidFill>
              </a:rPr>
              <a:t> the </a:t>
            </a:r>
            <a:r>
              <a:rPr lang="it-IT" sz="2500" dirty="0" err="1">
                <a:solidFill>
                  <a:srgbClr val="FF9900"/>
                </a:solidFill>
              </a:rPr>
              <a:t>speed</a:t>
            </a:r>
            <a:r>
              <a:rPr lang="it-IT" sz="2500" dirty="0">
                <a:solidFill>
                  <a:srgbClr val="FF9900"/>
                </a:solidFill>
              </a:rPr>
              <a:t> </a:t>
            </a:r>
            <a:r>
              <a:rPr lang="it-IT" sz="2500" dirty="0" err="1">
                <a:solidFill>
                  <a:srgbClr val="FF9900"/>
                </a:solidFill>
              </a:rPr>
              <a:t>of</a:t>
            </a:r>
            <a:r>
              <a:rPr lang="it-IT" sz="2500" dirty="0">
                <a:solidFill>
                  <a:srgbClr val="FF9900"/>
                </a:solidFill>
              </a:rPr>
              <a:t> light </a:t>
            </a:r>
            <a:r>
              <a:rPr lang="it-IT" sz="2500" dirty="0" err="1">
                <a:solidFill>
                  <a:srgbClr val="FF9900"/>
                </a:solidFill>
              </a:rPr>
              <a:t>translates</a:t>
            </a:r>
            <a:r>
              <a:rPr lang="it-IT" sz="2500" dirty="0">
                <a:solidFill>
                  <a:srgbClr val="FF9900"/>
                </a:solidFill>
              </a:rPr>
              <a:t> </a:t>
            </a:r>
            <a:r>
              <a:rPr lang="it-IT" sz="2500" dirty="0" err="1">
                <a:solidFill>
                  <a:srgbClr val="FF9900"/>
                </a:solidFill>
              </a:rPr>
              <a:t>into</a:t>
            </a:r>
            <a:r>
              <a:rPr lang="it-IT" sz="2500" dirty="0">
                <a:solidFill>
                  <a:srgbClr val="FF9900"/>
                </a:solidFill>
              </a:rPr>
              <a:t>:</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72899"/>
            <a:ext cx="3986213" cy="1161573"/>
          </a:xfrm>
        </p:spPr>
        <p:txBody>
          <a:bodyPr lIns="82296" tIns="41148" rIns="82296" bIns="41148"/>
          <a:lstStyle/>
          <a:p>
            <a:r>
              <a:rPr lang="en-US" sz="2900" dirty="0" smtClean="0"/>
              <a:t>KARL SCHWARZSCHILD</a:t>
            </a:r>
            <a:endParaRPr lang="it-IT" sz="2900" dirty="0" smtClean="0"/>
          </a:p>
        </p:txBody>
      </p:sp>
      <p:pic>
        <p:nvPicPr>
          <p:cNvPr id="7" name="Segnaposto contenuto 6" descr="Schwarzschild.jpg"/>
          <p:cNvPicPr>
            <a:picLocks noGrp="1" noChangeAspect="1"/>
          </p:cNvPicPr>
          <p:nvPr>
            <p:ph idx="1"/>
          </p:nvPr>
        </p:nvPicPr>
        <p:blipFill>
          <a:blip r:embed="rId2" cstate="print"/>
          <a:srcRect/>
          <a:stretch>
            <a:fillRect/>
          </a:stretch>
        </p:blipFill>
        <p:spPr bwMode="auto">
          <a:xfrm>
            <a:off x="4829175" y="278607"/>
            <a:ext cx="4036219" cy="4984908"/>
          </a:xfrm>
          <a:noFill/>
          <a:ln>
            <a:miter lim="800000"/>
            <a:headEnd/>
            <a:tailEnd/>
          </a:ln>
        </p:spPr>
      </p:pic>
      <p:sp>
        <p:nvSpPr>
          <p:cNvPr id="6" name="Segnaposto testo 5"/>
          <p:cNvSpPr>
            <a:spLocks noGrp="1"/>
          </p:cNvSpPr>
          <p:nvPr>
            <p:ph type="body" sz="half" idx="2"/>
          </p:nvPr>
        </p:nvSpPr>
        <p:spPr bwMode="auto">
          <a:xfrm>
            <a:off x="457200" y="1434465"/>
            <a:ext cx="4307682" cy="5209223"/>
          </a:xfrm>
          <a:noFill/>
          <a:ln>
            <a:miter lim="800000"/>
            <a:headEnd/>
            <a:tailEnd/>
          </a:ln>
        </p:spPr>
        <p:txBody>
          <a:bodyPr vert="horz" wrap="square" lIns="82292" tIns="41148" rIns="82292" bIns="41148" numCol="1" anchor="t" anchorCtr="0" compatLnSpc="1">
            <a:prstTxWarp prst="textNoShape">
              <a:avLst/>
            </a:prstTxWarp>
            <a:normAutofit lnSpcReduction="10000"/>
          </a:bodyPr>
          <a:lstStyle/>
          <a:p>
            <a:pPr eaLnBrk="1" hangingPunct="1">
              <a:buFont typeface="Arial" charset="0"/>
              <a:buChar char="•"/>
            </a:pPr>
            <a:r>
              <a:rPr lang="en-US" smtClean="0"/>
              <a:t>1873 – 1916 (He was born in Frankurt am Mein in a well to do Jewish family)</a:t>
            </a:r>
          </a:p>
          <a:p>
            <a:pPr eaLnBrk="1" hangingPunct="1">
              <a:buFont typeface="Arial" charset="0"/>
              <a:buChar char="•"/>
            </a:pPr>
            <a:r>
              <a:rPr lang="en-US" smtClean="0"/>
              <a:t>Very young determined orbits of binary stars</a:t>
            </a:r>
          </a:p>
          <a:p>
            <a:pPr eaLnBrk="1" hangingPunct="1">
              <a:buFont typeface="Arial" charset="0"/>
              <a:buChar char="•"/>
            </a:pPr>
            <a:r>
              <a:rPr lang="en-US" smtClean="0"/>
              <a:t>Since 1900 Director of the Astronomical Observatory of Gottingen (the hottest point of the world for Physics and Mathematics at that time and in subsequent years)</a:t>
            </a:r>
          </a:p>
          <a:p>
            <a:pPr eaLnBrk="1" hangingPunct="1">
              <a:buFont typeface="Arial" charset="0"/>
              <a:buChar char="•"/>
            </a:pPr>
            <a:r>
              <a:rPr lang="en-US" smtClean="0"/>
              <a:t> Famous scientist and member of the Prussian Academy of Sciences in 1914 he enrolled as a volounteer in the German Army and went to war first on the western and then on the eastern front against Russia. </a:t>
            </a:r>
          </a:p>
          <a:p>
            <a:pPr eaLnBrk="1" hangingPunct="1">
              <a:buFont typeface="Arial" charset="0"/>
              <a:buChar char="•"/>
            </a:pPr>
            <a:r>
              <a:rPr lang="en-US" smtClean="0"/>
              <a:t>At the front in 1916 he wrote two papers. One containing quantization rules discovered by him independentely from Sommerfeld. The second containing Schwarzschild solution of GR. At the front he had learnt GR two months before reading Einstein’s paper.</a:t>
            </a:r>
          </a:p>
          <a:p>
            <a:pPr eaLnBrk="1" hangingPunct="1">
              <a:buFont typeface="Arial" charset="0"/>
              <a:buChar char="•"/>
            </a:pPr>
            <a:r>
              <a:rPr lang="en-US" smtClean="0"/>
              <a:t>Einstein wrote to Schwarschild : ….</a:t>
            </a:r>
            <a:r>
              <a:rPr lang="en-US" i="1" smtClean="0"/>
              <a:t>I did not expect that one could formulate the exact solution of the problem in such a simple way….</a:t>
            </a:r>
          </a:p>
          <a:p>
            <a:pPr eaLnBrk="1" hangingPunct="1">
              <a:buFont typeface="Arial" charset="0"/>
              <a:buChar char="•"/>
            </a:pPr>
            <a:r>
              <a:rPr lang="en-US" smtClean="0"/>
              <a:t>Few months later Schwarschild died from an infection taken at the front</a:t>
            </a:r>
          </a:p>
          <a:p>
            <a:pPr eaLnBrk="1" hangingPunct="1">
              <a:buFont typeface="Arial" charset="0"/>
              <a:buChar char="•"/>
            </a:pPr>
            <a:endParaRPr lang="en-US" i="1" smtClean="0"/>
          </a:p>
          <a:p>
            <a:pPr eaLnBrk="1" hangingPunct="1">
              <a:buFont typeface="Arial" charset="0"/>
              <a:buChar char="•"/>
            </a:pPr>
            <a:endParaRPr lang="it-IT" smtClean="0"/>
          </a:p>
        </p:txBody>
      </p:sp>
      <p:sp>
        <p:nvSpPr>
          <p:cNvPr id="8" name="CasellaDiTesto 7"/>
          <p:cNvSpPr txBox="1">
            <a:spLocks noChangeArrowheads="1"/>
          </p:cNvSpPr>
          <p:nvPr/>
        </p:nvSpPr>
        <p:spPr bwMode="auto">
          <a:xfrm>
            <a:off x="5022057" y="5486400"/>
            <a:ext cx="3921918" cy="1301592"/>
          </a:xfrm>
          <a:prstGeom prst="rect">
            <a:avLst/>
          </a:prstGeom>
          <a:noFill/>
          <a:ln w="9525">
            <a:noFill/>
            <a:miter lim="800000"/>
            <a:headEnd/>
            <a:tailEnd/>
          </a:ln>
        </p:spPr>
        <p:txBody>
          <a:bodyPr lIns="82292" tIns="41148" rIns="82292" bIns="41148">
            <a:spAutoFit/>
          </a:bodyPr>
          <a:lstStyle/>
          <a:p>
            <a:r>
              <a:rPr lang="en-US" sz="7900" b="1" dirty="0">
                <a:solidFill>
                  <a:srgbClr val="C00000"/>
                </a:solidFill>
              </a:rPr>
              <a:t>1916</a:t>
            </a:r>
            <a:endParaRPr lang="it-IT" sz="7900" b="1" dirty="0">
              <a:solidFill>
                <a:srgbClr val="C00000"/>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94330" y="0"/>
            <a:ext cx="7925277" cy="1371600"/>
          </a:xfrm>
        </p:spPr>
        <p:txBody>
          <a:bodyPr lIns="82296" tIns="41148" rIns="82296" bIns="41148"/>
          <a:lstStyle/>
          <a:p>
            <a:pPr algn="l" eaLnBrk="1" hangingPunct="1"/>
            <a:r>
              <a:rPr lang="it-IT" sz="4100" dirty="0" err="1" smtClean="0"/>
              <a:t>Fundamental</a:t>
            </a:r>
            <a:r>
              <a:rPr lang="it-IT" sz="4100" dirty="0" smtClean="0"/>
              <a:t> </a:t>
            </a:r>
            <a:r>
              <a:rPr lang="it-IT" sz="4100" dirty="0" err="1" smtClean="0"/>
              <a:t>solution</a:t>
            </a:r>
            <a:r>
              <a:rPr lang="it-IT" sz="4100" dirty="0" smtClean="0"/>
              <a:t>: the </a:t>
            </a:r>
            <a:r>
              <a:rPr lang="it-IT" sz="4100" dirty="0" err="1" smtClean="0"/>
              <a:t>Schwarzschild</a:t>
            </a:r>
            <a:r>
              <a:rPr lang="it-IT" sz="4100" dirty="0" smtClean="0"/>
              <a:t> </a:t>
            </a:r>
            <a:r>
              <a:rPr lang="it-IT" sz="4100" dirty="0" err="1" smtClean="0"/>
              <a:t>metric</a:t>
            </a:r>
            <a:r>
              <a:rPr lang="it-IT" sz="4100" dirty="0" smtClean="0"/>
              <a:t> (1916)</a:t>
            </a:r>
            <a:endParaRPr lang="en-GB" sz="4100" dirty="0" smtClean="0"/>
          </a:p>
        </p:txBody>
      </p:sp>
      <p:pic>
        <p:nvPicPr>
          <p:cNvPr id="68611" name="Picture 3" descr="SCHFIG1"/>
          <p:cNvPicPr>
            <a:picLocks noChangeAspect="1" noChangeArrowheads="1"/>
          </p:cNvPicPr>
          <p:nvPr/>
        </p:nvPicPr>
        <p:blipFill>
          <a:blip r:embed="rId4" cstate="print"/>
          <a:srcRect/>
          <a:stretch>
            <a:fillRect/>
          </a:stretch>
        </p:blipFill>
        <p:spPr bwMode="auto">
          <a:xfrm>
            <a:off x="165735" y="1420178"/>
            <a:ext cx="5543550" cy="3253264"/>
          </a:xfrm>
          <a:prstGeom prst="rect">
            <a:avLst/>
          </a:prstGeom>
          <a:noFill/>
          <a:ln w="9525">
            <a:noFill/>
            <a:miter lim="800000"/>
            <a:headEnd/>
            <a:tailEnd/>
          </a:ln>
        </p:spPr>
      </p:pic>
      <p:sp>
        <p:nvSpPr>
          <p:cNvPr id="68612" name="Text Box 4"/>
          <p:cNvSpPr txBox="1">
            <a:spLocks noChangeArrowheads="1"/>
          </p:cNvSpPr>
          <p:nvPr/>
        </p:nvSpPr>
        <p:spPr bwMode="auto">
          <a:xfrm>
            <a:off x="5803583" y="1873092"/>
            <a:ext cx="2514600" cy="1754318"/>
          </a:xfrm>
          <a:prstGeom prst="rect">
            <a:avLst/>
          </a:prstGeom>
          <a:noFill/>
          <a:ln w="9525">
            <a:noFill/>
            <a:miter lim="800000"/>
            <a:headEnd/>
            <a:tailEnd/>
          </a:ln>
        </p:spPr>
        <p:txBody>
          <a:bodyPr lIns="91436" tIns="45716" rIns="91436" bIns="45716">
            <a:spAutoFit/>
          </a:bodyPr>
          <a:lstStyle/>
          <a:p>
            <a:pPr algn="l">
              <a:spcBef>
                <a:spcPct val="50000"/>
              </a:spcBef>
            </a:pPr>
            <a:r>
              <a:rPr lang="it-IT" sz="2400" dirty="0" err="1">
                <a:solidFill>
                  <a:schemeClr val="accent2"/>
                </a:solidFill>
                <a:latin typeface="Times New Roman" pitchFamily="18" charset="0"/>
              </a:rPr>
              <a:t>Using</a:t>
            </a:r>
            <a:r>
              <a:rPr lang="it-IT" sz="2400" dirty="0">
                <a:solidFill>
                  <a:schemeClr val="accent2"/>
                </a:solidFill>
                <a:latin typeface="Times New Roman" pitchFamily="18" charset="0"/>
              </a:rPr>
              <a:t> standard </a:t>
            </a:r>
            <a:r>
              <a:rPr lang="it-IT" sz="2400" dirty="0" err="1">
                <a:solidFill>
                  <a:schemeClr val="accent2"/>
                </a:solidFill>
                <a:latin typeface="Times New Roman" pitchFamily="18" charset="0"/>
              </a:rPr>
              <a:t>polar</a:t>
            </a:r>
            <a:r>
              <a:rPr lang="it-IT" sz="2400" dirty="0">
                <a:solidFill>
                  <a:schemeClr val="accent2"/>
                </a:solidFill>
                <a:latin typeface="Times New Roman" pitchFamily="18" charset="0"/>
              </a:rPr>
              <a:t> </a:t>
            </a:r>
            <a:r>
              <a:rPr lang="it-IT" sz="2400" dirty="0" err="1">
                <a:solidFill>
                  <a:schemeClr val="accent2"/>
                </a:solidFill>
                <a:latin typeface="Times New Roman" pitchFamily="18" charset="0"/>
              </a:rPr>
              <a:t>coordinates</a:t>
            </a:r>
            <a:r>
              <a:rPr lang="it-IT" sz="2400" dirty="0">
                <a:solidFill>
                  <a:schemeClr val="accent2"/>
                </a:solidFill>
                <a:latin typeface="Times New Roman" pitchFamily="18" charset="0"/>
              </a:rPr>
              <a:t> plus the </a:t>
            </a:r>
            <a:r>
              <a:rPr lang="it-IT" sz="2400" dirty="0" err="1">
                <a:solidFill>
                  <a:schemeClr val="accent2"/>
                </a:solidFill>
                <a:latin typeface="Times New Roman" pitchFamily="18" charset="0"/>
              </a:rPr>
              <a:t>time</a:t>
            </a:r>
            <a:r>
              <a:rPr lang="it-IT" sz="2400" dirty="0">
                <a:solidFill>
                  <a:schemeClr val="accent2"/>
                </a:solidFill>
                <a:latin typeface="Times New Roman" pitchFamily="18" charset="0"/>
              </a:rPr>
              <a:t> coordinate</a:t>
            </a:r>
            <a:r>
              <a:rPr lang="it-IT" sz="2400" dirty="0">
                <a:latin typeface="Times New Roman" pitchFamily="18" charset="0"/>
              </a:rPr>
              <a:t> </a:t>
            </a:r>
            <a:r>
              <a:rPr lang="it-IT" sz="3200" b="1" dirty="0">
                <a:solidFill>
                  <a:srgbClr val="FF3300"/>
                </a:solidFill>
                <a:latin typeface="Times New Roman" pitchFamily="18" charset="0"/>
              </a:rPr>
              <a:t>t</a:t>
            </a:r>
            <a:endParaRPr lang="en-GB" sz="3200" b="1" dirty="0">
              <a:solidFill>
                <a:srgbClr val="FF3300"/>
              </a:solidFill>
              <a:latin typeface="Times New Roman" pitchFamily="18" charset="0"/>
            </a:endParaRPr>
          </a:p>
        </p:txBody>
      </p:sp>
      <p:sp>
        <p:nvSpPr>
          <p:cNvPr id="68615" name="Rectangle 7"/>
          <p:cNvSpPr>
            <a:spLocks noChangeArrowheads="1"/>
          </p:cNvSpPr>
          <p:nvPr/>
        </p:nvSpPr>
        <p:spPr bwMode="auto">
          <a:xfrm>
            <a:off x="360052" y="5437830"/>
            <a:ext cx="8382477" cy="838677"/>
          </a:xfrm>
          <a:prstGeom prst="rect">
            <a:avLst/>
          </a:prstGeom>
          <a:noFill/>
          <a:ln w="38100" cmpd="dbl">
            <a:solidFill>
              <a:srgbClr val="FF3300"/>
            </a:solidFill>
            <a:miter lim="800000"/>
            <a:headEnd/>
            <a:tailEnd/>
          </a:ln>
        </p:spPr>
        <p:txBody>
          <a:bodyPr wrap="none" lIns="91436" tIns="45716" rIns="91436" bIns="45716" anchor="ctr"/>
          <a:lstStyle/>
          <a:p>
            <a:endParaRPr lang="it-IT" dirty="0">
              <a:solidFill>
                <a:srgbClr val="FF3300"/>
              </a:solidFill>
              <a:latin typeface="Times New Roman" pitchFamily="18" charset="0"/>
            </a:endParaRPr>
          </a:p>
        </p:txBody>
      </p:sp>
      <p:sp>
        <p:nvSpPr>
          <p:cNvPr id="68616" name="Text Box 8"/>
          <p:cNvSpPr txBox="1">
            <a:spLocks noChangeArrowheads="1"/>
          </p:cNvSpPr>
          <p:nvPr/>
        </p:nvSpPr>
        <p:spPr bwMode="auto">
          <a:xfrm>
            <a:off x="381477" y="6247924"/>
            <a:ext cx="8458200" cy="461657"/>
          </a:xfrm>
          <a:prstGeom prst="rect">
            <a:avLst/>
          </a:prstGeom>
          <a:noFill/>
          <a:ln w="9525">
            <a:noFill/>
            <a:miter lim="800000"/>
            <a:headEnd/>
            <a:tailEnd/>
          </a:ln>
        </p:spPr>
        <p:txBody>
          <a:bodyPr lIns="91436" tIns="45716" rIns="91436" bIns="45716">
            <a:spAutoFit/>
          </a:bodyPr>
          <a:lstStyle/>
          <a:p>
            <a:pPr algn="l">
              <a:spcBef>
                <a:spcPct val="50000"/>
              </a:spcBef>
            </a:pPr>
            <a:r>
              <a:rPr lang="it-IT" sz="2400" dirty="0" err="1">
                <a:solidFill>
                  <a:schemeClr val="accent2"/>
                </a:solidFill>
                <a:latin typeface="Times New Roman" pitchFamily="18" charset="0"/>
              </a:rPr>
              <a:t>Is</a:t>
            </a:r>
            <a:r>
              <a:rPr lang="it-IT" sz="2400" dirty="0">
                <a:solidFill>
                  <a:schemeClr val="accent2"/>
                </a:solidFill>
                <a:latin typeface="Times New Roman" pitchFamily="18" charset="0"/>
              </a:rPr>
              <a:t> the </a:t>
            </a:r>
            <a:r>
              <a:rPr lang="it-IT" sz="2400" dirty="0" err="1">
                <a:solidFill>
                  <a:schemeClr val="accent2"/>
                </a:solidFill>
                <a:latin typeface="Times New Roman" pitchFamily="18" charset="0"/>
              </a:rPr>
              <a:t>most</a:t>
            </a:r>
            <a:r>
              <a:rPr lang="it-IT" sz="2400" dirty="0">
                <a:solidFill>
                  <a:schemeClr val="accent2"/>
                </a:solidFill>
                <a:latin typeface="Times New Roman" pitchFamily="18" charset="0"/>
              </a:rPr>
              <a:t> </a:t>
            </a:r>
            <a:r>
              <a:rPr lang="it-IT" sz="2400" dirty="0" err="1">
                <a:solidFill>
                  <a:schemeClr val="accent2"/>
                </a:solidFill>
                <a:latin typeface="Times New Roman" pitchFamily="18" charset="0"/>
              </a:rPr>
              <a:t>general</a:t>
            </a:r>
            <a:r>
              <a:rPr lang="it-IT" sz="2400" dirty="0">
                <a:solidFill>
                  <a:schemeClr val="accent2"/>
                </a:solidFill>
                <a:latin typeface="Times New Roman" pitchFamily="18" charset="0"/>
              </a:rPr>
              <a:t> </a:t>
            </a:r>
            <a:r>
              <a:rPr lang="it-IT" sz="2400" dirty="0" err="1">
                <a:solidFill>
                  <a:schemeClr val="accent2"/>
                </a:solidFill>
                <a:latin typeface="Times New Roman" pitchFamily="18" charset="0"/>
              </a:rPr>
              <a:t>static</a:t>
            </a:r>
            <a:r>
              <a:rPr lang="it-IT" sz="2400" dirty="0">
                <a:solidFill>
                  <a:schemeClr val="accent2"/>
                </a:solidFill>
                <a:latin typeface="Times New Roman" pitchFamily="18" charset="0"/>
              </a:rPr>
              <a:t> and </a:t>
            </a:r>
            <a:r>
              <a:rPr lang="it-IT" sz="2400" dirty="0" err="1">
                <a:solidFill>
                  <a:schemeClr val="accent2"/>
                </a:solidFill>
                <a:latin typeface="Times New Roman" pitchFamily="18" charset="0"/>
              </a:rPr>
              <a:t>spherical</a:t>
            </a:r>
            <a:r>
              <a:rPr lang="it-IT" sz="2400" dirty="0">
                <a:solidFill>
                  <a:schemeClr val="accent2"/>
                </a:solidFill>
                <a:latin typeface="Times New Roman" pitchFamily="18" charset="0"/>
              </a:rPr>
              <a:t> </a:t>
            </a:r>
            <a:r>
              <a:rPr lang="it-IT" sz="2400" dirty="0" err="1">
                <a:solidFill>
                  <a:schemeClr val="accent2"/>
                </a:solidFill>
                <a:latin typeface="Times New Roman" pitchFamily="18" charset="0"/>
              </a:rPr>
              <a:t>symmetric</a:t>
            </a:r>
            <a:r>
              <a:rPr lang="it-IT" sz="2400" dirty="0">
                <a:solidFill>
                  <a:schemeClr val="accent2"/>
                </a:solidFill>
                <a:latin typeface="Times New Roman" pitchFamily="18" charset="0"/>
              </a:rPr>
              <a:t> </a:t>
            </a:r>
            <a:r>
              <a:rPr lang="it-IT" sz="2400" dirty="0" err="1">
                <a:solidFill>
                  <a:schemeClr val="accent2"/>
                </a:solidFill>
                <a:latin typeface="Times New Roman" pitchFamily="18" charset="0"/>
              </a:rPr>
              <a:t>metric</a:t>
            </a:r>
            <a:endParaRPr lang="en-GB" sz="2400" dirty="0">
              <a:solidFill>
                <a:schemeClr val="accent2"/>
              </a:solidFill>
              <a:latin typeface="Times New Roman" pitchFamily="18" charset="0"/>
            </a:endParaRPr>
          </a:p>
        </p:txBody>
      </p:sp>
      <p:pic>
        <p:nvPicPr>
          <p:cNvPr id="68620" name="Picture 12" descr="txp_fig"/>
          <p:cNvPicPr>
            <a:picLocks noChangeAspect="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2368868" y="4724877"/>
            <a:ext cx="4800600" cy="594360"/>
          </a:xfrm>
          <a:prstGeom prst="rect">
            <a:avLst/>
          </a:prstGeom>
          <a:noFill/>
          <a:ln w="25400">
            <a:noFill/>
            <a:miter lim="800000"/>
            <a:headEnd/>
            <a:tailEnd/>
          </a:ln>
        </p:spPr>
      </p:pic>
      <p:sp>
        <p:nvSpPr>
          <p:cNvPr id="68621" name="AutoShape 13"/>
          <p:cNvSpPr>
            <a:spLocks/>
          </p:cNvSpPr>
          <p:nvPr/>
        </p:nvSpPr>
        <p:spPr bwMode="auto">
          <a:xfrm rot="19809657">
            <a:off x="7423792" y="4400550"/>
            <a:ext cx="1295877" cy="842963"/>
          </a:xfrm>
          <a:prstGeom prst="curvedLeftArrow">
            <a:avLst>
              <a:gd name="adj1" fmla="val 20000"/>
              <a:gd name="adj2" fmla="val 40000"/>
              <a:gd name="adj3" fmla="val 51243"/>
            </a:avLst>
          </a:prstGeom>
          <a:blipFill dpi="0" rotWithShape="0">
            <a:blip r:embed="rId6" cstate="print"/>
            <a:srcRect/>
            <a:tile tx="0" ty="0" sx="100000" sy="100000" flip="none" algn="tl"/>
          </a:blipFill>
          <a:ln w="25400">
            <a:solidFill>
              <a:srgbClr val="000000"/>
            </a:solidFill>
            <a:miter lim="800000"/>
            <a:headEnd/>
            <a:tailEnd/>
          </a:ln>
        </p:spPr>
        <p:txBody>
          <a:bodyPr wrap="none" lIns="82292" tIns="41148" rIns="82292" bIns="41148" anchor="ctr"/>
          <a:lstStyle/>
          <a:p>
            <a:endParaRPr lang="it-IT"/>
          </a:p>
        </p:txBody>
      </p:sp>
      <p:pic>
        <p:nvPicPr>
          <p:cNvPr id="10" name="Immagine 9" descr="txp_fig.png"/>
          <p:cNvPicPr>
            <a:picLocks noChangeAspect="1"/>
          </p:cNvPicPr>
          <p:nvPr>
            <p:custDataLst>
              <p:tags r:id="rId2"/>
            </p:custDataLst>
          </p:nvPr>
        </p:nvPicPr>
        <p:blipFill>
          <a:blip r:embed="rId7" cstate="print">
            <a:lum/>
          </a:blip>
          <a:stretch>
            <a:fillRect/>
          </a:stretch>
        </p:blipFill>
        <p:spPr>
          <a:xfrm>
            <a:off x="608599" y="5497608"/>
            <a:ext cx="7943954" cy="60623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5733" y="214315"/>
            <a:ext cx="6365081" cy="1928813"/>
          </a:xfrm>
        </p:spPr>
        <p:txBody>
          <a:bodyPr lIns="82296" tIns="41148" rIns="82296" bIns="41148">
            <a:normAutofit fontScale="90000"/>
          </a:bodyPr>
          <a:lstStyle/>
          <a:p>
            <a:pPr algn="r" eaLnBrk="1" hangingPunct="1"/>
            <a:r>
              <a:rPr lang="en-US" sz="4000" dirty="0" smtClean="0"/>
              <a:t>The Schwarzschild metric has a singularity at the Schwarzschild radius </a:t>
            </a:r>
            <a:endParaRPr lang="it-IT" sz="4000" dirty="0" smtClean="0"/>
          </a:p>
        </p:txBody>
      </p:sp>
      <p:pic>
        <p:nvPicPr>
          <p:cNvPr id="4" name="Picture 11" descr="RS"/>
          <p:cNvPicPr>
            <a:picLocks noChangeAspect="1" noChangeArrowheads="1"/>
          </p:cNvPicPr>
          <p:nvPr/>
        </p:nvPicPr>
        <p:blipFill>
          <a:blip r:embed="rId4" cstate="print"/>
          <a:srcRect/>
          <a:stretch>
            <a:fillRect/>
          </a:stretch>
        </p:blipFill>
        <p:spPr bwMode="auto">
          <a:xfrm>
            <a:off x="6565108" y="214314"/>
            <a:ext cx="2486025" cy="1864519"/>
          </a:xfrm>
          <a:prstGeom prst="rect">
            <a:avLst/>
          </a:prstGeom>
          <a:noFill/>
          <a:ln w="9525">
            <a:noFill/>
            <a:miter lim="800000"/>
            <a:headEnd/>
            <a:tailEnd/>
          </a:ln>
        </p:spPr>
      </p:pic>
      <p:sp>
        <p:nvSpPr>
          <p:cNvPr id="5" name="CasellaDiTesto 4"/>
          <p:cNvSpPr txBox="1">
            <a:spLocks noChangeArrowheads="1"/>
          </p:cNvSpPr>
          <p:nvPr/>
        </p:nvSpPr>
        <p:spPr bwMode="auto">
          <a:xfrm>
            <a:off x="264319" y="2271713"/>
            <a:ext cx="8679656" cy="744819"/>
          </a:xfrm>
          <a:prstGeom prst="rect">
            <a:avLst/>
          </a:prstGeom>
          <a:noFill/>
          <a:ln w="9525">
            <a:noFill/>
            <a:miter lim="800000"/>
            <a:headEnd/>
            <a:tailEnd/>
          </a:ln>
        </p:spPr>
        <p:txBody>
          <a:bodyPr lIns="82292" tIns="41148" rIns="82292" bIns="41148">
            <a:spAutoFit/>
          </a:bodyPr>
          <a:lstStyle/>
          <a:p>
            <a:pPr algn="l"/>
            <a:r>
              <a:rPr lang="en-US" dirty="0"/>
              <a:t>It took about 50 years before its true interpretation was found.               </a:t>
            </a:r>
            <a:r>
              <a:rPr lang="en-US" b="1" i="1" dirty="0" err="1">
                <a:solidFill>
                  <a:srgbClr val="C00000"/>
                </a:solidFill>
              </a:rPr>
              <a:t>Kruskal</a:t>
            </a:r>
            <a:r>
              <a:rPr lang="en-US" dirty="0"/>
              <a:t> (</a:t>
            </a:r>
            <a:r>
              <a:rPr lang="en-US" sz="2500" i="1" dirty="0"/>
              <a:t>we come to him in a moment</a:t>
            </a:r>
            <a:r>
              <a:rPr lang="en-US" dirty="0"/>
              <a:t>)</a:t>
            </a:r>
            <a:endParaRPr lang="it-IT" dirty="0"/>
          </a:p>
        </p:txBody>
      </p:sp>
      <p:sp>
        <p:nvSpPr>
          <p:cNvPr id="6" name="Freccia a destra 5"/>
          <p:cNvSpPr>
            <a:spLocks noChangeArrowheads="1"/>
          </p:cNvSpPr>
          <p:nvPr/>
        </p:nvSpPr>
        <p:spPr bwMode="auto">
          <a:xfrm>
            <a:off x="6876256" y="2708920"/>
            <a:ext cx="1157288" cy="321469"/>
          </a:xfrm>
          <a:prstGeom prst="rightArrow">
            <a:avLst>
              <a:gd name="adj1" fmla="val 50000"/>
              <a:gd name="adj2" fmla="val 50000"/>
            </a:avLst>
          </a:prstGeom>
          <a:blipFill dpi="0" rotWithShape="0">
            <a:blip r:embed="rId5" cstate="print"/>
            <a:srcRect/>
            <a:tile tx="0" ty="0" sx="100000" sy="100000" flip="none" algn="tl"/>
          </a:blipFill>
          <a:ln w="25400" algn="ctr">
            <a:solidFill>
              <a:srgbClr val="000000"/>
            </a:solidFill>
            <a:round/>
            <a:headEnd/>
            <a:tailEnd/>
          </a:ln>
        </p:spPr>
        <p:txBody>
          <a:bodyPr lIns="82292" tIns="41148" rIns="82292" bIns="41148"/>
          <a:lstStyle/>
          <a:p>
            <a:endParaRPr lang="it-IT"/>
          </a:p>
        </p:txBody>
      </p:sp>
      <p:sp>
        <p:nvSpPr>
          <p:cNvPr id="8" name="CasellaDiTesto 7"/>
          <p:cNvSpPr txBox="1">
            <a:spLocks noChangeArrowheads="1"/>
          </p:cNvSpPr>
          <p:nvPr/>
        </p:nvSpPr>
        <p:spPr bwMode="auto">
          <a:xfrm>
            <a:off x="323528" y="3212976"/>
            <a:ext cx="5013672" cy="360099"/>
          </a:xfrm>
          <a:prstGeom prst="rect">
            <a:avLst/>
          </a:prstGeom>
          <a:noFill/>
          <a:ln w="9525">
            <a:noFill/>
            <a:miter lim="800000"/>
            <a:headEnd/>
            <a:tailEnd/>
          </a:ln>
        </p:spPr>
        <p:txBody>
          <a:bodyPr wrap="none" lIns="82292" tIns="41148" rIns="82292" bIns="41148">
            <a:spAutoFit/>
          </a:bodyPr>
          <a:lstStyle/>
          <a:p>
            <a:r>
              <a:rPr lang="en-US" dirty="0"/>
              <a:t>In the meantime another solution was found</a:t>
            </a:r>
            <a:endParaRPr lang="it-IT" dirty="0"/>
          </a:p>
        </p:txBody>
      </p:sp>
      <p:grpSp>
        <p:nvGrpSpPr>
          <p:cNvPr id="3" name="Gruppo 16"/>
          <p:cNvGrpSpPr>
            <a:grpSpLocks/>
          </p:cNvGrpSpPr>
          <p:nvPr/>
        </p:nvGrpSpPr>
        <p:grpSpPr bwMode="auto">
          <a:xfrm>
            <a:off x="323528" y="3645024"/>
            <a:ext cx="7222332" cy="2070258"/>
            <a:chOff x="365092" y="4662634"/>
            <a:chExt cx="8025225" cy="2299874"/>
          </a:xfrm>
        </p:grpSpPr>
        <p:pic>
          <p:nvPicPr>
            <p:cNvPr id="20489" name="Immagine 14" descr="txp_fig.png"/>
            <p:cNvPicPr>
              <a:picLocks noChangeAspect="1"/>
            </p:cNvPicPr>
            <p:nvPr>
              <p:custDataLst>
                <p:tags r:id="rId1"/>
              </p:custDataLst>
            </p:nvPr>
          </p:nvPicPr>
          <p:blipFill>
            <a:blip r:embed="rId6" cstate="print"/>
            <a:srcRect/>
            <a:stretch>
              <a:fillRect/>
            </a:stretch>
          </p:blipFill>
          <p:spPr bwMode="auto">
            <a:xfrm>
              <a:off x="366265" y="4662634"/>
              <a:ext cx="8024052" cy="1380842"/>
            </a:xfrm>
            <a:prstGeom prst="rect">
              <a:avLst/>
            </a:prstGeom>
            <a:noFill/>
            <a:ln w="9525">
              <a:noFill/>
              <a:miter lim="800000"/>
              <a:headEnd/>
              <a:tailEnd/>
            </a:ln>
          </p:spPr>
        </p:pic>
        <p:pic>
          <p:nvPicPr>
            <p:cNvPr id="20490" name="Immagine 15" descr="txp_fig.png"/>
            <p:cNvPicPr>
              <a:picLocks noChangeAspect="1"/>
            </p:cNvPicPr>
            <p:nvPr>
              <p:custDataLst>
                <p:tags r:id="rId2"/>
              </p:custDataLst>
            </p:nvPr>
          </p:nvPicPr>
          <p:blipFill>
            <a:blip r:embed="rId7" cstate="print"/>
            <a:srcRect/>
            <a:stretch>
              <a:fillRect/>
            </a:stretch>
          </p:blipFill>
          <p:spPr bwMode="auto">
            <a:xfrm>
              <a:off x="365092" y="6167454"/>
              <a:ext cx="3643338" cy="795054"/>
            </a:xfrm>
            <a:prstGeom prst="rect">
              <a:avLst/>
            </a:prstGeom>
            <a:noFill/>
            <a:ln w="9525">
              <a:noFill/>
              <a:miter lim="800000"/>
              <a:headEnd/>
              <a:tailEnd/>
            </a:ln>
          </p:spPr>
        </p:pic>
      </p:grpSp>
      <p:sp>
        <p:nvSpPr>
          <p:cNvPr id="18" name="CasellaDiTesto 17"/>
          <p:cNvSpPr txBox="1">
            <a:spLocks noChangeArrowheads="1"/>
          </p:cNvSpPr>
          <p:nvPr/>
        </p:nvSpPr>
        <p:spPr bwMode="auto">
          <a:xfrm>
            <a:off x="3851920" y="5085184"/>
            <a:ext cx="5014913" cy="1437317"/>
          </a:xfrm>
          <a:prstGeom prst="rect">
            <a:avLst/>
          </a:prstGeom>
          <a:noFill/>
          <a:ln w="9525">
            <a:noFill/>
            <a:miter lim="800000"/>
            <a:headEnd/>
            <a:tailEnd/>
          </a:ln>
        </p:spPr>
        <p:txBody>
          <a:bodyPr lIns="82292" tIns="41148" rIns="82292" bIns="41148">
            <a:spAutoFit/>
          </a:bodyPr>
          <a:lstStyle/>
          <a:p>
            <a:pPr algn="l"/>
            <a:r>
              <a:rPr lang="en-US" sz="2200" dirty="0">
                <a:solidFill>
                  <a:srgbClr val="C00000"/>
                </a:solidFill>
              </a:rPr>
              <a:t>This is the </a:t>
            </a:r>
            <a:r>
              <a:rPr lang="en-US" sz="2200" b="1" dirty="0" err="1">
                <a:solidFill>
                  <a:srgbClr val="002060"/>
                </a:solidFill>
              </a:rPr>
              <a:t>Reissner</a:t>
            </a:r>
            <a:r>
              <a:rPr lang="en-US" sz="2200" b="1" dirty="0">
                <a:solidFill>
                  <a:srgbClr val="002060"/>
                </a:solidFill>
              </a:rPr>
              <a:t> Nordstrom</a:t>
            </a:r>
            <a:r>
              <a:rPr lang="en-US" sz="2200" dirty="0">
                <a:solidFill>
                  <a:srgbClr val="C00000"/>
                </a:solidFill>
              </a:rPr>
              <a:t> solution which describes a spherical object with both mass </a:t>
            </a:r>
            <a:r>
              <a:rPr lang="en-US" sz="2200" dirty="0">
                <a:solidFill>
                  <a:srgbClr val="002060"/>
                </a:solidFill>
              </a:rPr>
              <a:t>m</a:t>
            </a:r>
            <a:r>
              <a:rPr lang="en-US" sz="2200" dirty="0">
                <a:solidFill>
                  <a:srgbClr val="C00000"/>
                </a:solidFill>
              </a:rPr>
              <a:t> and charge </a:t>
            </a:r>
            <a:r>
              <a:rPr lang="en-US" sz="2200" dirty="0">
                <a:solidFill>
                  <a:srgbClr val="002060"/>
                </a:solidFill>
              </a:rPr>
              <a:t>q</a:t>
            </a:r>
            <a:r>
              <a:rPr lang="en-US" sz="2200" dirty="0">
                <a:solidFill>
                  <a:srgbClr val="C00000"/>
                </a:solidFill>
              </a:rPr>
              <a:t> </a:t>
            </a:r>
            <a:endParaRPr lang="it-IT" sz="2200" dirty="0">
              <a:solidFill>
                <a:srgbClr val="C0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5732" y="150019"/>
            <a:ext cx="7772400" cy="1143000"/>
          </a:xfrm>
        </p:spPr>
        <p:txBody>
          <a:bodyPr lIns="82296" tIns="41148" rIns="82296" bIns="41148">
            <a:normAutofit fontScale="90000"/>
          </a:bodyPr>
          <a:lstStyle/>
          <a:p>
            <a:pPr algn="l" eaLnBrk="1" hangingPunct="1"/>
            <a:r>
              <a:rPr lang="en-US" smtClean="0"/>
              <a:t>The Reissner Nordstrom solution</a:t>
            </a:r>
            <a:endParaRPr lang="it-IT" smtClean="0"/>
          </a:p>
        </p:txBody>
      </p:sp>
      <p:grpSp>
        <p:nvGrpSpPr>
          <p:cNvPr id="3" name="Gruppo 11"/>
          <p:cNvGrpSpPr>
            <a:grpSpLocks/>
          </p:cNvGrpSpPr>
          <p:nvPr/>
        </p:nvGrpSpPr>
        <p:grpSpPr bwMode="auto">
          <a:xfrm>
            <a:off x="200033" y="1114432"/>
            <a:ext cx="8759666" cy="5593558"/>
            <a:chOff x="222217" y="1238232"/>
            <a:chExt cx="9732203" cy="6215107"/>
          </a:xfrm>
        </p:grpSpPr>
        <p:pic>
          <p:nvPicPr>
            <p:cNvPr id="21515" name="Immagine 2" descr="225PX-~1.JPG"/>
            <p:cNvPicPr>
              <a:picLocks noChangeAspect="1"/>
            </p:cNvPicPr>
            <p:nvPr/>
          </p:nvPicPr>
          <p:blipFill>
            <a:blip r:embed="rId2" cstate="print"/>
            <a:srcRect/>
            <a:stretch>
              <a:fillRect/>
            </a:stretch>
          </p:blipFill>
          <p:spPr bwMode="auto">
            <a:xfrm>
              <a:off x="222217" y="4607441"/>
              <a:ext cx="1897265" cy="2845898"/>
            </a:xfrm>
            <a:prstGeom prst="rect">
              <a:avLst/>
            </a:prstGeom>
            <a:noFill/>
            <a:ln w="9525">
              <a:noFill/>
              <a:miter lim="800000"/>
              <a:headEnd/>
              <a:tailEnd/>
            </a:ln>
          </p:spPr>
        </p:pic>
        <p:pic>
          <p:nvPicPr>
            <p:cNvPr id="21516" name="Immagine 3" descr="Reissner.jpg"/>
            <p:cNvPicPr>
              <a:picLocks noChangeAspect="1"/>
            </p:cNvPicPr>
            <p:nvPr/>
          </p:nvPicPr>
          <p:blipFill>
            <a:blip r:embed="rId3" cstate="print"/>
            <a:srcRect/>
            <a:stretch>
              <a:fillRect/>
            </a:stretch>
          </p:blipFill>
          <p:spPr bwMode="auto">
            <a:xfrm>
              <a:off x="7508892" y="1238232"/>
              <a:ext cx="2445528" cy="3000396"/>
            </a:xfrm>
            <a:prstGeom prst="rect">
              <a:avLst/>
            </a:prstGeom>
            <a:noFill/>
            <a:ln w="9525">
              <a:noFill/>
              <a:miter lim="800000"/>
              <a:headEnd/>
              <a:tailEnd/>
            </a:ln>
          </p:spPr>
        </p:pic>
      </p:grpSp>
      <p:grpSp>
        <p:nvGrpSpPr>
          <p:cNvPr id="4" name="Gruppo 12"/>
          <p:cNvGrpSpPr>
            <a:grpSpLocks/>
          </p:cNvGrpSpPr>
          <p:nvPr/>
        </p:nvGrpSpPr>
        <p:grpSpPr bwMode="auto">
          <a:xfrm>
            <a:off x="2128838" y="3879055"/>
            <a:ext cx="6815138" cy="1446550"/>
            <a:chOff x="2365356" y="4310066"/>
            <a:chExt cx="7572428" cy="1606940"/>
          </a:xfrm>
        </p:grpSpPr>
        <p:sp>
          <p:nvSpPr>
            <p:cNvPr id="21513" name="CasellaDiTesto 5"/>
            <p:cNvSpPr txBox="1">
              <a:spLocks noChangeArrowheads="1"/>
            </p:cNvSpPr>
            <p:nvPr/>
          </p:nvSpPr>
          <p:spPr bwMode="auto">
            <a:xfrm>
              <a:off x="7508892" y="4310066"/>
              <a:ext cx="2428892" cy="1606940"/>
            </a:xfrm>
            <a:prstGeom prst="rect">
              <a:avLst/>
            </a:prstGeom>
            <a:noFill/>
            <a:ln w="9525">
              <a:noFill/>
              <a:miter lim="800000"/>
              <a:headEnd/>
              <a:tailEnd/>
            </a:ln>
          </p:spPr>
          <p:txBody>
            <a:bodyPr>
              <a:spAutoFit/>
            </a:bodyPr>
            <a:lstStyle/>
            <a:p>
              <a:pPr algn="l"/>
              <a:r>
                <a:rPr lang="en-US" sz="2200" dirty="0"/>
                <a:t>Hans Jacob </a:t>
              </a:r>
              <a:r>
                <a:rPr lang="en-US" sz="2200" dirty="0" err="1"/>
                <a:t>Reissner</a:t>
              </a:r>
              <a:r>
                <a:rPr lang="en-US" sz="2200" dirty="0"/>
                <a:t> (1874-1967) &amp; wife in 1908</a:t>
              </a:r>
              <a:endParaRPr lang="it-IT" sz="2200" dirty="0"/>
            </a:p>
          </p:txBody>
        </p:sp>
        <p:sp>
          <p:nvSpPr>
            <p:cNvPr id="21514" name="CasellaDiTesto 6"/>
            <p:cNvSpPr txBox="1">
              <a:spLocks noChangeArrowheads="1"/>
            </p:cNvSpPr>
            <p:nvPr/>
          </p:nvSpPr>
          <p:spPr bwMode="auto">
            <a:xfrm>
              <a:off x="2365356" y="4524380"/>
              <a:ext cx="2500330" cy="717994"/>
            </a:xfrm>
            <a:prstGeom prst="rect">
              <a:avLst/>
            </a:prstGeom>
            <a:noFill/>
            <a:ln w="9525">
              <a:noFill/>
              <a:miter lim="800000"/>
              <a:headEnd/>
              <a:tailEnd/>
            </a:ln>
          </p:spPr>
          <p:txBody>
            <a:bodyPr>
              <a:spAutoFit/>
            </a:bodyPr>
            <a:lstStyle/>
            <a:p>
              <a:pPr algn="l"/>
              <a:r>
                <a:rPr lang="en-US"/>
                <a:t>Gunnar Nordstrom</a:t>
              </a:r>
            </a:p>
            <a:p>
              <a:pPr algn="l"/>
              <a:r>
                <a:rPr lang="en-US"/>
                <a:t>(1881-1923)</a:t>
              </a:r>
              <a:endParaRPr lang="it-IT"/>
            </a:p>
          </p:txBody>
        </p:sp>
      </p:grpSp>
      <p:sp>
        <p:nvSpPr>
          <p:cNvPr id="8" name="CasellaDiTesto 7"/>
          <p:cNvSpPr txBox="1">
            <a:spLocks noChangeArrowheads="1"/>
          </p:cNvSpPr>
          <p:nvPr/>
        </p:nvSpPr>
        <p:spPr bwMode="auto">
          <a:xfrm>
            <a:off x="179512" y="1124744"/>
            <a:ext cx="6429375" cy="1498872"/>
          </a:xfrm>
          <a:prstGeom prst="rect">
            <a:avLst/>
          </a:prstGeom>
          <a:noFill/>
          <a:ln w="9525">
            <a:noFill/>
            <a:miter lim="800000"/>
            <a:headEnd/>
            <a:tailEnd/>
          </a:ln>
        </p:spPr>
        <p:txBody>
          <a:bodyPr lIns="82292" tIns="41148" rIns="82292" bIns="41148">
            <a:spAutoFit/>
          </a:bodyPr>
          <a:lstStyle/>
          <a:p>
            <a:pPr algn="l"/>
            <a:r>
              <a:rPr lang="en-US" dirty="0"/>
              <a:t>Hans Jacob </a:t>
            </a:r>
            <a:r>
              <a:rPr lang="en-US" dirty="0" err="1"/>
              <a:t>Reissner</a:t>
            </a:r>
            <a:r>
              <a:rPr lang="en-US" dirty="0"/>
              <a:t> was a German aeronautical engineer with a passion for mathematical physics.  He solved Einstein equations with an electric field in 1916. Later he emigrated to the USA and was professor in Illinois and in </a:t>
            </a:r>
            <a:r>
              <a:rPr lang="en-US" dirty="0" err="1"/>
              <a:t>Brooklin</a:t>
            </a:r>
            <a:endParaRPr lang="it-IT" dirty="0"/>
          </a:p>
        </p:txBody>
      </p:sp>
      <p:sp>
        <p:nvSpPr>
          <p:cNvPr id="9" name="CasellaDiTesto 8"/>
          <p:cNvSpPr txBox="1">
            <a:spLocks noChangeArrowheads="1"/>
          </p:cNvSpPr>
          <p:nvPr/>
        </p:nvSpPr>
        <p:spPr bwMode="auto">
          <a:xfrm>
            <a:off x="179512" y="2564904"/>
            <a:ext cx="6493669" cy="1468094"/>
          </a:xfrm>
          <a:prstGeom prst="rect">
            <a:avLst/>
          </a:prstGeom>
          <a:noFill/>
          <a:ln w="9525">
            <a:noFill/>
            <a:miter lim="800000"/>
            <a:headEnd/>
            <a:tailEnd/>
          </a:ln>
        </p:spPr>
        <p:txBody>
          <a:bodyPr lIns="82292" tIns="41148" rIns="82292" bIns="41148">
            <a:spAutoFit/>
          </a:bodyPr>
          <a:lstStyle/>
          <a:p>
            <a:pPr algn="l"/>
            <a:r>
              <a:rPr lang="en-US" dirty="0">
                <a:solidFill>
                  <a:srgbClr val="C00000"/>
                </a:solidFill>
              </a:rPr>
              <a:t>Gunnar Nordstrom was a </a:t>
            </a:r>
            <a:r>
              <a:rPr lang="en-US" dirty="0" err="1">
                <a:solidFill>
                  <a:srgbClr val="C00000"/>
                </a:solidFill>
              </a:rPr>
              <a:t>finnish</a:t>
            </a:r>
            <a:r>
              <a:rPr lang="en-US" dirty="0">
                <a:solidFill>
                  <a:srgbClr val="C00000"/>
                </a:solidFill>
              </a:rPr>
              <a:t> theoretical physicist who worked in the Netherlands at Leiden in </a:t>
            </a:r>
            <a:r>
              <a:rPr lang="en-US" dirty="0" err="1">
                <a:solidFill>
                  <a:srgbClr val="C00000"/>
                </a:solidFill>
              </a:rPr>
              <a:t>Ehrenfest’s</a:t>
            </a:r>
            <a:r>
              <a:rPr lang="en-US" dirty="0">
                <a:solidFill>
                  <a:srgbClr val="C00000"/>
                </a:solidFill>
              </a:rPr>
              <a:t> Institute. In 1918 he solved </a:t>
            </a:r>
            <a:r>
              <a:rPr lang="en-US" dirty="0" err="1">
                <a:solidFill>
                  <a:srgbClr val="C00000"/>
                </a:solidFill>
              </a:rPr>
              <a:t>Eisntein’s</a:t>
            </a:r>
            <a:r>
              <a:rPr lang="en-US" dirty="0">
                <a:solidFill>
                  <a:srgbClr val="C00000"/>
                </a:solidFill>
              </a:rPr>
              <a:t> equation for a spherical charged body extending </a:t>
            </a:r>
            <a:r>
              <a:rPr lang="en-US" dirty="0" err="1">
                <a:solidFill>
                  <a:srgbClr val="C00000"/>
                </a:solidFill>
              </a:rPr>
              <a:t>Reissner’s</a:t>
            </a:r>
            <a:r>
              <a:rPr lang="en-US" dirty="0">
                <a:solidFill>
                  <a:srgbClr val="C00000"/>
                </a:solidFill>
              </a:rPr>
              <a:t> solution for a point charge.</a:t>
            </a:r>
            <a:endParaRPr lang="it-IT" dirty="0">
              <a:solidFill>
                <a:srgbClr val="C00000"/>
              </a:solidFill>
            </a:endParaRPr>
          </a:p>
        </p:txBody>
      </p:sp>
      <p:sp>
        <p:nvSpPr>
          <p:cNvPr id="10" name="CasellaDiTesto 9"/>
          <p:cNvSpPr txBox="1"/>
          <p:nvPr/>
        </p:nvSpPr>
        <p:spPr>
          <a:xfrm>
            <a:off x="2321719" y="5614988"/>
            <a:ext cx="6622256" cy="1144929"/>
          </a:xfrm>
          <a:prstGeom prst="rect">
            <a:avLst/>
          </a:prstGeom>
          <a:noFill/>
        </p:spPr>
        <p:txBody>
          <a:bodyPr lIns="82292" tIns="41148" rIns="82292" bIns="41148">
            <a:spAutoFit/>
          </a:bodyPr>
          <a:lstStyle/>
          <a:p>
            <a:pPr algn="l">
              <a:defRPr/>
            </a:pPr>
            <a:r>
              <a:rPr lang="en-US" sz="2200" b="1" dirty="0">
                <a:solidFill>
                  <a:srgbClr val="C00000"/>
                </a:solidFill>
              </a:rPr>
              <a:t>THIS EARLY SOLUTION HAS AN IMPORTANT PROPERTY which is the tip of an iceberg of knowledge….</a:t>
            </a:r>
            <a:r>
              <a:rPr lang="en-US" sz="2500" b="1" i="1" dirty="0">
                <a:solidFill>
                  <a:schemeClr val="accent2">
                    <a:lumMod val="75000"/>
                  </a:schemeClr>
                </a:solidFill>
              </a:rPr>
              <a:t>when m=q….</a:t>
            </a:r>
            <a:endParaRPr lang="it-IT" sz="2200" b="1" i="1" dirty="0">
              <a:solidFill>
                <a:schemeClr val="accent2">
                  <a:lumMod val="75000"/>
                </a:schemeClr>
              </a:solidFill>
            </a:endParaRPr>
          </a:p>
        </p:txBody>
      </p:sp>
      <p:sp>
        <p:nvSpPr>
          <p:cNvPr id="11" name="Freccia a destra 10"/>
          <p:cNvSpPr>
            <a:spLocks noChangeArrowheads="1"/>
          </p:cNvSpPr>
          <p:nvPr/>
        </p:nvSpPr>
        <p:spPr bwMode="auto">
          <a:xfrm>
            <a:off x="6243640" y="6386514"/>
            <a:ext cx="1928813" cy="321469"/>
          </a:xfrm>
          <a:prstGeom prst="rightArrow">
            <a:avLst>
              <a:gd name="adj1" fmla="val 50000"/>
              <a:gd name="adj2" fmla="val 50000"/>
            </a:avLst>
          </a:prstGeom>
          <a:blipFill dpi="0" rotWithShape="0">
            <a:blip r:embed="rId4" cstate="print"/>
            <a:srcRect/>
            <a:tile tx="0" ty="0" sx="100000" sy="100000" flip="none" algn="tl"/>
          </a:blipFill>
          <a:ln w="25400" algn="ctr">
            <a:solidFill>
              <a:srgbClr val="000000"/>
            </a:solidFill>
            <a:round/>
            <a:headEnd/>
            <a:tailEnd/>
          </a:ln>
        </p:spPr>
        <p:txBody>
          <a:bodyPr lIns="82292" tIns="41148" rIns="82292" bIns="41148"/>
          <a:lstStyle/>
          <a:p>
            <a:endParaRPr lang="it-IT"/>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79512" y="0"/>
            <a:ext cx="8476431" cy="1205865"/>
          </a:xfrm>
        </p:spPr>
        <p:txBody>
          <a:bodyPr lIns="82296" tIns="41148" rIns="82296" bIns="41148">
            <a:noAutofit/>
          </a:bodyPr>
          <a:lstStyle/>
          <a:p>
            <a:pPr>
              <a:defRPr/>
            </a:pPr>
            <a:r>
              <a:rPr lang="it-IT" sz="2800" i="1" dirty="0" smtClean="0">
                <a:solidFill>
                  <a:schemeClr val="accent2">
                    <a:lumMod val="60000"/>
                    <a:lumOff val="40000"/>
                  </a:schemeClr>
                </a:solidFill>
              </a:rPr>
              <a:t>The first </a:t>
            </a:r>
            <a:r>
              <a:rPr lang="it-IT" sz="2800" i="1" dirty="0" err="1" smtClean="0">
                <a:solidFill>
                  <a:schemeClr val="accent2">
                    <a:lumMod val="60000"/>
                    <a:lumOff val="40000"/>
                  </a:schemeClr>
                </a:solidFill>
              </a:rPr>
              <a:t>instance</a:t>
            </a:r>
            <a:r>
              <a:rPr lang="it-IT" sz="2800" i="1" dirty="0" smtClean="0">
                <a:solidFill>
                  <a:schemeClr val="accent2">
                    <a:lumMod val="60000"/>
                    <a:lumOff val="40000"/>
                  </a:schemeClr>
                </a:solidFill>
              </a:rPr>
              <a:t>  </a:t>
            </a:r>
            <a:r>
              <a:rPr lang="it-IT" sz="2800" i="1" dirty="0" err="1" smtClean="0">
                <a:solidFill>
                  <a:schemeClr val="accent2">
                    <a:lumMod val="60000"/>
                    <a:lumOff val="40000"/>
                  </a:schemeClr>
                </a:solidFill>
              </a:rPr>
              <a:t>of</a:t>
            </a:r>
            <a:r>
              <a:rPr lang="it-IT" sz="2800" i="1" dirty="0" smtClean="0">
                <a:solidFill>
                  <a:schemeClr val="accent2">
                    <a:lumMod val="60000"/>
                    <a:lumOff val="40000"/>
                  </a:schemeClr>
                </a:solidFill>
              </a:rPr>
              <a:t> </a:t>
            </a:r>
            <a:r>
              <a:rPr lang="it-IT" sz="2800" i="1" dirty="0" err="1" smtClean="0">
                <a:solidFill>
                  <a:schemeClr val="accent2">
                    <a:lumMod val="60000"/>
                    <a:lumOff val="40000"/>
                  </a:schemeClr>
                </a:solidFill>
              </a:rPr>
              <a:t>extremal</a:t>
            </a:r>
            <a:r>
              <a:rPr lang="it-IT" sz="2800" i="1" dirty="0" smtClean="0">
                <a:solidFill>
                  <a:schemeClr val="accent2">
                    <a:lumMod val="60000"/>
                    <a:lumOff val="40000"/>
                  </a:schemeClr>
                </a:solidFill>
              </a:rPr>
              <a:t> </a:t>
            </a:r>
            <a:r>
              <a:rPr lang="it-IT" sz="2800" i="1" dirty="0" err="1" smtClean="0">
                <a:solidFill>
                  <a:schemeClr val="accent2">
                    <a:lumMod val="60000"/>
                    <a:lumOff val="40000"/>
                  </a:schemeClr>
                </a:solidFill>
              </a:rPr>
              <a:t>Black</a:t>
            </a:r>
            <a:r>
              <a:rPr lang="it-IT" sz="2800" i="1" dirty="0" smtClean="0">
                <a:solidFill>
                  <a:schemeClr val="accent2">
                    <a:lumMod val="60000"/>
                    <a:lumOff val="40000"/>
                  </a:schemeClr>
                </a:solidFill>
              </a:rPr>
              <a:t> </a:t>
            </a:r>
            <a:r>
              <a:rPr lang="it-IT" sz="2800" i="1" dirty="0" err="1" smtClean="0">
                <a:solidFill>
                  <a:schemeClr val="accent2">
                    <a:lumMod val="60000"/>
                    <a:lumOff val="40000"/>
                  </a:schemeClr>
                </a:solidFill>
              </a:rPr>
              <a:t>Holes</a:t>
            </a:r>
            <a:endParaRPr lang="it-IT" sz="2800" i="1" dirty="0">
              <a:solidFill>
                <a:schemeClr val="accent2">
                  <a:lumMod val="60000"/>
                  <a:lumOff val="40000"/>
                </a:schemeClr>
              </a:solidFill>
            </a:endParaRPr>
          </a:p>
        </p:txBody>
      </p:sp>
      <p:grpSp>
        <p:nvGrpSpPr>
          <p:cNvPr id="2" name="Gruppo 14"/>
          <p:cNvGrpSpPr>
            <a:grpSpLocks/>
          </p:cNvGrpSpPr>
          <p:nvPr/>
        </p:nvGrpSpPr>
        <p:grpSpPr bwMode="auto">
          <a:xfrm>
            <a:off x="323528" y="1412776"/>
            <a:ext cx="8085296" cy="1400175"/>
            <a:chOff x="293654" y="1952612"/>
            <a:chExt cx="8983487" cy="1555754"/>
          </a:xfrm>
        </p:grpSpPr>
        <p:pic>
          <p:nvPicPr>
            <p:cNvPr id="22541" name="Immagine 7" descr="txp_fig.png"/>
            <p:cNvPicPr>
              <a:picLocks noChangeAspect="1"/>
            </p:cNvPicPr>
            <p:nvPr>
              <p:custDataLst>
                <p:tags r:id="rId4"/>
              </p:custDataLst>
            </p:nvPr>
          </p:nvPicPr>
          <p:blipFill>
            <a:blip r:embed="rId6" cstate="print">
              <a:clrChange>
                <a:clrFrom>
                  <a:srgbClr val="FFFFFF"/>
                </a:clrFrom>
                <a:clrTo>
                  <a:srgbClr val="FFFFFF">
                    <a:alpha val="0"/>
                  </a:srgbClr>
                </a:clrTo>
              </a:clrChange>
            </a:blip>
            <a:srcRect/>
            <a:stretch>
              <a:fillRect/>
            </a:stretch>
          </p:blipFill>
          <p:spPr bwMode="auto">
            <a:xfrm>
              <a:off x="436530" y="2666992"/>
              <a:ext cx="8840611" cy="841374"/>
            </a:xfrm>
            <a:prstGeom prst="rect">
              <a:avLst/>
            </a:prstGeom>
            <a:noFill/>
            <a:ln w="9525">
              <a:noFill/>
              <a:miter lim="800000"/>
              <a:headEnd/>
              <a:tailEnd/>
            </a:ln>
          </p:spPr>
        </p:pic>
        <p:sp>
          <p:nvSpPr>
            <p:cNvPr id="22542" name="CasellaDiTesto 8"/>
            <p:cNvSpPr txBox="1">
              <a:spLocks noChangeArrowheads="1"/>
            </p:cNvSpPr>
            <p:nvPr/>
          </p:nvSpPr>
          <p:spPr bwMode="auto">
            <a:xfrm>
              <a:off x="293654" y="1952612"/>
              <a:ext cx="3832809" cy="421764"/>
            </a:xfrm>
            <a:prstGeom prst="rect">
              <a:avLst/>
            </a:prstGeom>
            <a:noFill/>
            <a:ln w="9525">
              <a:noFill/>
              <a:miter lim="800000"/>
              <a:headEnd/>
              <a:tailEnd/>
            </a:ln>
          </p:spPr>
          <p:txBody>
            <a:bodyPr wrap="none" lIns="101598" tIns="50798" rIns="101598" bIns="50798">
              <a:spAutoFit/>
            </a:bodyPr>
            <a:lstStyle/>
            <a:p>
              <a:r>
                <a:rPr lang="it-IT" dirty="0">
                  <a:latin typeface="Constantia" pitchFamily="18" charset="0"/>
                </a:rPr>
                <a:t>The Reissner Nordstrom  metric:</a:t>
              </a:r>
            </a:p>
          </p:txBody>
        </p:sp>
      </p:grpSp>
      <p:sp>
        <p:nvSpPr>
          <p:cNvPr id="13318" name="CasellaDiTesto 9"/>
          <p:cNvSpPr txBox="1">
            <a:spLocks noChangeArrowheads="1"/>
          </p:cNvSpPr>
          <p:nvPr/>
        </p:nvSpPr>
        <p:spPr bwMode="auto">
          <a:xfrm>
            <a:off x="251520" y="3356992"/>
            <a:ext cx="2326526" cy="369324"/>
          </a:xfrm>
          <a:prstGeom prst="rect">
            <a:avLst/>
          </a:prstGeom>
          <a:noFill/>
          <a:ln w="9525">
            <a:noFill/>
            <a:miter lim="800000"/>
            <a:headEnd/>
            <a:tailEnd/>
          </a:ln>
        </p:spPr>
        <p:txBody>
          <a:bodyPr wrap="none" lIns="91436" tIns="45716" rIns="91436" bIns="45716">
            <a:spAutoFit/>
          </a:bodyPr>
          <a:lstStyle/>
          <a:p>
            <a:r>
              <a:rPr lang="it-IT" dirty="0">
                <a:latin typeface="Constantia" pitchFamily="18" charset="0"/>
              </a:rPr>
              <a:t>Has two “horizons” at</a:t>
            </a:r>
          </a:p>
        </p:txBody>
      </p:sp>
      <p:pic>
        <p:nvPicPr>
          <p:cNvPr id="13321" name="Immagine 12" descr="txp_fig.png"/>
          <p:cNvPicPr>
            <a:picLocks noChangeAspect="1"/>
          </p:cNvPicPr>
          <p:nvPr>
            <p:custDataLst>
              <p:tags r:id="rId1"/>
            </p:custDataLst>
          </p:nvPr>
        </p:nvPicPr>
        <p:blipFill>
          <a:blip r:embed="rId7" cstate="print">
            <a:clrChange>
              <a:clrFrom>
                <a:srgbClr val="FFFFFF"/>
              </a:clrFrom>
              <a:clrTo>
                <a:srgbClr val="FFFFFF">
                  <a:alpha val="0"/>
                </a:srgbClr>
              </a:clrTo>
            </a:clrChange>
          </a:blip>
          <a:srcRect/>
          <a:stretch>
            <a:fillRect/>
          </a:stretch>
        </p:blipFill>
        <p:spPr bwMode="auto">
          <a:xfrm>
            <a:off x="6179344" y="4972055"/>
            <a:ext cx="2558891" cy="725805"/>
          </a:xfrm>
          <a:prstGeom prst="rect">
            <a:avLst/>
          </a:prstGeom>
          <a:noFill/>
          <a:ln w="12700">
            <a:solidFill>
              <a:srgbClr val="C00000"/>
            </a:solidFill>
            <a:miter lim="800000"/>
            <a:headEnd/>
            <a:tailEnd/>
          </a:ln>
        </p:spPr>
      </p:pic>
      <p:pic>
        <p:nvPicPr>
          <p:cNvPr id="10" name="Immagine 9" descr="txp_fig.png"/>
          <p:cNvPicPr>
            <a:picLocks noChangeAspect="1"/>
          </p:cNvPicPr>
          <p:nvPr>
            <p:custDataLst>
              <p:tags r:id="rId2"/>
            </p:custDataLst>
          </p:nvPr>
        </p:nvPicPr>
        <p:blipFill>
          <a:blip r:embed="rId8" cstate="print"/>
          <a:srcRect/>
          <a:stretch>
            <a:fillRect/>
          </a:stretch>
        </p:blipFill>
        <p:spPr bwMode="auto">
          <a:xfrm>
            <a:off x="2843808" y="3140968"/>
            <a:ext cx="4071938" cy="671513"/>
          </a:xfrm>
          <a:prstGeom prst="rect">
            <a:avLst/>
          </a:prstGeom>
          <a:noFill/>
          <a:ln w="9525">
            <a:noFill/>
            <a:miter lim="800000"/>
            <a:headEnd/>
            <a:tailEnd/>
          </a:ln>
        </p:spPr>
      </p:pic>
      <p:grpSp>
        <p:nvGrpSpPr>
          <p:cNvPr id="3" name="Gruppo 15"/>
          <p:cNvGrpSpPr>
            <a:grpSpLocks/>
          </p:cNvGrpSpPr>
          <p:nvPr/>
        </p:nvGrpSpPr>
        <p:grpSpPr bwMode="auto">
          <a:xfrm>
            <a:off x="264324" y="4457700"/>
            <a:ext cx="5186865" cy="1058704"/>
            <a:chOff x="293654" y="4953008"/>
            <a:chExt cx="5763294" cy="1176344"/>
          </a:xfrm>
        </p:grpSpPr>
        <p:sp>
          <p:nvSpPr>
            <p:cNvPr id="22539" name="CasellaDiTesto 11"/>
            <p:cNvSpPr txBox="1">
              <a:spLocks noChangeArrowheads="1"/>
            </p:cNvSpPr>
            <p:nvPr/>
          </p:nvSpPr>
          <p:spPr bwMode="auto">
            <a:xfrm>
              <a:off x="293654" y="4953008"/>
              <a:ext cx="5763294" cy="421766"/>
            </a:xfrm>
            <a:prstGeom prst="rect">
              <a:avLst/>
            </a:prstGeom>
            <a:noFill/>
            <a:ln w="9525">
              <a:noFill/>
              <a:miter lim="800000"/>
              <a:headEnd/>
              <a:tailEnd/>
            </a:ln>
          </p:spPr>
          <p:txBody>
            <a:bodyPr wrap="none" lIns="101598" tIns="50798" rIns="101598" bIns="50798">
              <a:spAutoFit/>
            </a:bodyPr>
            <a:lstStyle/>
            <a:p>
              <a:r>
                <a:rPr lang="it-IT">
                  <a:latin typeface="Constantia" pitchFamily="18" charset="0"/>
                </a:rPr>
                <a:t>There is a true singularity that becomes “naked” if </a:t>
              </a:r>
            </a:p>
          </p:txBody>
        </p:sp>
        <p:pic>
          <p:nvPicPr>
            <p:cNvPr id="22540" name="Immagine 10" descr="txp_fig.png"/>
            <p:cNvPicPr>
              <a:picLocks noChangeAspect="1"/>
            </p:cNvPicPr>
            <p:nvPr>
              <p:custDataLst>
                <p:tags r:id="rId3"/>
              </p:custDataLst>
            </p:nvPr>
          </p:nvPicPr>
          <p:blipFill>
            <a:blip r:embed="rId9" cstate="print">
              <a:clrChange>
                <a:clrFrom>
                  <a:srgbClr val="FFFFFF"/>
                </a:clrFrom>
                <a:clrTo>
                  <a:srgbClr val="FFFFFF">
                    <a:alpha val="0"/>
                  </a:srgbClr>
                </a:clrTo>
              </a:clrChange>
            </a:blip>
            <a:srcRect/>
            <a:stretch>
              <a:fillRect/>
            </a:stretch>
          </p:blipFill>
          <p:spPr bwMode="auto">
            <a:xfrm>
              <a:off x="436530" y="5595950"/>
              <a:ext cx="1676404" cy="533402"/>
            </a:xfrm>
            <a:prstGeom prst="rect">
              <a:avLst/>
            </a:prstGeom>
            <a:noFill/>
            <a:ln w="9525">
              <a:noFill/>
              <a:miter lim="800000"/>
              <a:headEnd/>
              <a:tailEnd/>
            </a:ln>
          </p:spPr>
        </p:pic>
      </p:grpSp>
      <p:sp>
        <p:nvSpPr>
          <p:cNvPr id="12" name="CasellaDiTesto 11"/>
          <p:cNvSpPr txBox="1">
            <a:spLocks noChangeArrowheads="1"/>
          </p:cNvSpPr>
          <p:nvPr/>
        </p:nvSpPr>
        <p:spPr bwMode="auto">
          <a:xfrm>
            <a:off x="135739" y="5614995"/>
            <a:ext cx="4975200" cy="852541"/>
          </a:xfrm>
          <a:prstGeom prst="rect">
            <a:avLst/>
          </a:prstGeom>
          <a:noFill/>
          <a:ln w="9525">
            <a:noFill/>
            <a:miter lim="800000"/>
            <a:headEnd/>
            <a:tailEnd/>
          </a:ln>
        </p:spPr>
        <p:txBody>
          <a:bodyPr wrap="none" lIns="82292" tIns="41148" rIns="82292" bIns="41148">
            <a:spAutoFit/>
          </a:bodyPr>
          <a:lstStyle/>
          <a:p>
            <a:pPr algn="l"/>
            <a:r>
              <a:rPr lang="en-US" sz="2500" dirty="0"/>
              <a:t>It was conjectured a principle</a:t>
            </a:r>
          </a:p>
          <a:p>
            <a:pPr algn="l"/>
            <a:r>
              <a:rPr lang="en-US" sz="2500" dirty="0"/>
              <a:t>named </a:t>
            </a:r>
            <a:r>
              <a:rPr lang="en-US" sz="2500" dirty="0">
                <a:solidFill>
                  <a:srgbClr val="C00000"/>
                </a:solidFill>
              </a:rPr>
              <a:t>COSMIC CENSORSHIP</a:t>
            </a:r>
            <a:endParaRPr lang="it-IT" sz="2500" dirty="0">
              <a:solidFill>
                <a:srgbClr val="C00000"/>
              </a:solidFill>
            </a:endParaRPr>
          </a:p>
        </p:txBody>
      </p:sp>
      <p:sp>
        <p:nvSpPr>
          <p:cNvPr id="13" name="Freccia a destra 12"/>
          <p:cNvSpPr>
            <a:spLocks noChangeArrowheads="1"/>
          </p:cNvSpPr>
          <p:nvPr/>
        </p:nvSpPr>
        <p:spPr bwMode="auto">
          <a:xfrm rot="20181660">
            <a:off x="5073006" y="5483760"/>
            <a:ext cx="948918" cy="183366"/>
          </a:xfrm>
          <a:prstGeom prst="rightArrow">
            <a:avLst>
              <a:gd name="adj1" fmla="val 50000"/>
              <a:gd name="adj2" fmla="val 50052"/>
            </a:avLst>
          </a:prstGeom>
          <a:blipFill dpi="0" rotWithShape="0">
            <a:blip r:embed="rId10" cstate="print"/>
            <a:srcRect/>
            <a:tile tx="0" ty="0" sx="100000" sy="100000" flip="none" algn="tl"/>
          </a:blipFill>
          <a:ln w="25400" algn="ctr">
            <a:solidFill>
              <a:srgbClr val="000000"/>
            </a:solidFill>
            <a:round/>
            <a:headEnd/>
            <a:tailEnd/>
          </a:ln>
        </p:spPr>
        <p:txBody>
          <a:bodyPr lIns="82292" tIns="41148" rIns="82292" bIns="41148"/>
          <a:lstStyle/>
          <a:p>
            <a:endParaRPr lang="it-IT"/>
          </a:p>
        </p:txBody>
      </p:sp>
      <p:sp>
        <p:nvSpPr>
          <p:cNvPr id="14" name="CasellaDiTesto 13"/>
          <p:cNvSpPr txBox="1">
            <a:spLocks noChangeArrowheads="1"/>
          </p:cNvSpPr>
          <p:nvPr/>
        </p:nvSpPr>
        <p:spPr bwMode="auto">
          <a:xfrm>
            <a:off x="4957763" y="5887887"/>
            <a:ext cx="4186238" cy="852541"/>
          </a:xfrm>
          <a:prstGeom prst="rect">
            <a:avLst/>
          </a:prstGeom>
          <a:noFill/>
          <a:ln w="9525">
            <a:noFill/>
            <a:miter lim="800000"/>
            <a:headEnd/>
            <a:tailEnd/>
          </a:ln>
        </p:spPr>
        <p:txBody>
          <a:bodyPr lIns="82292" tIns="41148" rIns="82292" bIns="41148">
            <a:spAutoFit/>
          </a:bodyPr>
          <a:lstStyle/>
          <a:p>
            <a:pPr algn="l"/>
            <a:r>
              <a:rPr lang="en-US" sz="2500" b="1" i="1" dirty="0">
                <a:solidFill>
                  <a:srgbClr val="C00000"/>
                </a:solidFill>
              </a:rPr>
              <a:t>It is intimately related to </a:t>
            </a:r>
            <a:r>
              <a:rPr lang="en-US" sz="2500" b="1" i="1" dirty="0" err="1">
                <a:solidFill>
                  <a:srgbClr val="C00000"/>
                </a:solidFill>
              </a:rPr>
              <a:t>supersymmetry</a:t>
            </a:r>
            <a:endParaRPr lang="it-IT" sz="2500" b="1" i="1" dirty="0">
              <a:solidFill>
                <a:srgbClr val="C0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3"/>
          <p:cNvSpPr>
            <a:spLocks noGrp="1"/>
          </p:cNvSpPr>
          <p:nvPr>
            <p:ph type="title"/>
          </p:nvPr>
        </p:nvSpPr>
        <p:spPr>
          <a:xfrm>
            <a:off x="200025" y="182880"/>
            <a:ext cx="5850732" cy="1714500"/>
          </a:xfrm>
        </p:spPr>
        <p:txBody>
          <a:bodyPr lIns="82296" tIns="41148" rIns="82296" bIns="41148">
            <a:normAutofit/>
          </a:bodyPr>
          <a:lstStyle/>
          <a:p>
            <a:r>
              <a:rPr lang="en-US" sz="3200" dirty="0" smtClean="0"/>
              <a:t>Stellar equilibrium and  gravitational collapse</a:t>
            </a:r>
            <a:endParaRPr lang="it-IT" sz="3200" dirty="0" smtClean="0"/>
          </a:p>
        </p:txBody>
      </p:sp>
      <p:pic>
        <p:nvPicPr>
          <p:cNvPr id="5" name="Immagine 4" descr="PRESUR1.jpg"/>
          <p:cNvPicPr>
            <a:picLocks noChangeAspect="1"/>
          </p:cNvPicPr>
          <p:nvPr/>
        </p:nvPicPr>
        <p:blipFill>
          <a:blip r:embed="rId6" cstate="print"/>
          <a:stretch>
            <a:fillRect/>
          </a:stretch>
        </p:blipFill>
        <p:spPr>
          <a:xfrm>
            <a:off x="5436096" y="332656"/>
            <a:ext cx="3539637" cy="2057414"/>
          </a:xfrm>
          <a:prstGeom prst="rect">
            <a:avLst/>
          </a:prstGeom>
        </p:spPr>
      </p:pic>
      <p:sp>
        <p:nvSpPr>
          <p:cNvPr id="6" name="CasellaDiTesto 5"/>
          <p:cNvSpPr txBox="1"/>
          <p:nvPr/>
        </p:nvSpPr>
        <p:spPr>
          <a:xfrm>
            <a:off x="251520" y="1700808"/>
            <a:ext cx="4898256" cy="914096"/>
          </a:xfrm>
          <a:prstGeom prst="rect">
            <a:avLst/>
          </a:prstGeom>
          <a:noFill/>
        </p:spPr>
        <p:txBody>
          <a:bodyPr wrap="none" lIns="82292" tIns="41148" rIns="82292" bIns="41148" rtlCol="0">
            <a:spAutoFit/>
          </a:bodyPr>
          <a:lstStyle/>
          <a:p>
            <a:pPr algn="l"/>
            <a:r>
              <a:rPr lang="en-US" dirty="0"/>
              <a:t>In Newtonian physics for a spherical star</a:t>
            </a:r>
          </a:p>
          <a:p>
            <a:pPr algn="l"/>
            <a:r>
              <a:rPr lang="en-US" dirty="0"/>
              <a:t>of constant density </a:t>
            </a:r>
            <a:r>
              <a:rPr lang="en-US" dirty="0">
                <a:sym typeface="Symbol"/>
              </a:rPr>
              <a:t></a:t>
            </a:r>
            <a:r>
              <a:rPr lang="en-US" baseline="-25000" dirty="0">
                <a:sym typeface="Symbol"/>
              </a:rPr>
              <a:t>0</a:t>
            </a:r>
            <a:r>
              <a:rPr lang="en-US" dirty="0"/>
              <a:t> we have the </a:t>
            </a:r>
          </a:p>
          <a:p>
            <a:pPr algn="l"/>
            <a:r>
              <a:rPr lang="en-US" dirty="0"/>
              <a:t>equilibrium equation for pressure: </a:t>
            </a:r>
            <a:endParaRPr lang="it-IT" dirty="0"/>
          </a:p>
        </p:txBody>
      </p:sp>
      <p:pic>
        <p:nvPicPr>
          <p:cNvPr id="8" name="Immagine 7" descr="txp_fig.png"/>
          <p:cNvPicPr>
            <a:picLocks noChangeAspect="1"/>
          </p:cNvPicPr>
          <p:nvPr>
            <p:custDataLst>
              <p:tags r:id="rId1"/>
            </p:custDataLst>
          </p:nvPr>
        </p:nvPicPr>
        <p:blipFill>
          <a:blip r:embed="rId7" cstate="print">
            <a:clrChange>
              <a:clrFrom>
                <a:srgbClr val="FFFFFF"/>
              </a:clrFrom>
              <a:clrTo>
                <a:srgbClr val="FFFFFF">
                  <a:alpha val="0"/>
                </a:srgbClr>
              </a:clrTo>
            </a:clrChange>
            <a:lum/>
          </a:blip>
          <a:stretch>
            <a:fillRect/>
          </a:stretch>
        </p:blipFill>
        <p:spPr>
          <a:xfrm>
            <a:off x="200002" y="3171823"/>
            <a:ext cx="4610897" cy="780098"/>
          </a:xfrm>
          <a:prstGeom prst="rect">
            <a:avLst/>
          </a:prstGeom>
          <a:noFill/>
        </p:spPr>
      </p:pic>
      <p:pic>
        <p:nvPicPr>
          <p:cNvPr id="10" name="Immagine 9" descr="txp_fig.png"/>
          <p:cNvPicPr>
            <a:picLocks noChangeAspect="1"/>
          </p:cNvPicPr>
          <p:nvPr>
            <p:custDataLst>
              <p:tags r:id="rId2"/>
            </p:custDataLst>
          </p:nvPr>
        </p:nvPicPr>
        <p:blipFill>
          <a:blip r:embed="rId8" cstate="print">
            <a:clrChange>
              <a:clrFrom>
                <a:srgbClr val="FFFFFF"/>
              </a:clrFrom>
              <a:clrTo>
                <a:srgbClr val="FFFFFF">
                  <a:alpha val="0"/>
                </a:srgbClr>
              </a:clrTo>
            </a:clrChange>
            <a:lum/>
          </a:blip>
          <a:stretch>
            <a:fillRect/>
          </a:stretch>
        </p:blipFill>
        <p:spPr>
          <a:xfrm>
            <a:off x="5472119" y="3171823"/>
            <a:ext cx="3509164" cy="755019"/>
          </a:xfrm>
          <a:prstGeom prst="rect">
            <a:avLst/>
          </a:prstGeom>
          <a:noFill/>
          <a:ln>
            <a:solidFill>
              <a:srgbClr val="FF0000"/>
            </a:solidFill>
          </a:ln>
        </p:spPr>
      </p:pic>
      <p:sp>
        <p:nvSpPr>
          <p:cNvPr id="11" name="Freccia a destra 10"/>
          <p:cNvSpPr/>
          <p:nvPr/>
        </p:nvSpPr>
        <p:spPr bwMode="auto">
          <a:xfrm>
            <a:off x="4957765" y="3429000"/>
            <a:ext cx="385765" cy="385765"/>
          </a:xfrm>
          <a:prstGeom prst="rightArrow">
            <a:avLst/>
          </a:prstGeom>
          <a:blipFill dpi="0" rotWithShape="0">
            <a:blip r:embed="rId9" cstate="print"/>
            <a:srcRect/>
            <a:tile tx="0" ty="0" sx="100000" sy="100000" flip="none" algn="tl"/>
          </a:blipFill>
          <a:ln w="25400" cap="flat" cmpd="sng" algn="ctr">
            <a:solidFill>
              <a:srgbClr val="000000"/>
            </a:solidFill>
            <a:prstDash val="solid"/>
            <a:round/>
            <a:headEnd type="none" w="med" len="med"/>
            <a:tailEnd type="none" w="med" len="med"/>
          </a:ln>
          <a:effectLst/>
        </p:spPr>
        <p:txBody>
          <a:bodyPr vert="horz" wrap="square" lIns="82292" tIns="41148" rIns="82292" bIns="41148" numCol="1" rtlCol="0" anchor="t" anchorCtr="0" compatLnSpc="1">
            <a:prstTxWarp prst="textNoShape">
              <a:avLst/>
            </a:prstTxWarp>
          </a:bodyPr>
          <a:lstStyle/>
          <a:p>
            <a:pPr defTabSz="822902"/>
            <a:endParaRPr lang="it-IT" dirty="0"/>
          </a:p>
        </p:txBody>
      </p:sp>
      <p:sp>
        <p:nvSpPr>
          <p:cNvPr id="12" name="CasellaDiTesto 11"/>
          <p:cNvSpPr txBox="1"/>
          <p:nvPr/>
        </p:nvSpPr>
        <p:spPr>
          <a:xfrm>
            <a:off x="264289" y="4329119"/>
            <a:ext cx="5937002" cy="637097"/>
          </a:xfrm>
          <a:prstGeom prst="rect">
            <a:avLst/>
          </a:prstGeom>
          <a:noFill/>
        </p:spPr>
        <p:txBody>
          <a:bodyPr wrap="none" lIns="82292" tIns="41148" rIns="82292" bIns="41148" rtlCol="0">
            <a:spAutoFit/>
          </a:bodyPr>
          <a:lstStyle/>
          <a:p>
            <a:pPr algn="l"/>
            <a:r>
              <a:rPr lang="en-US" dirty="0" smtClean="0"/>
              <a:t>In General Relativity </a:t>
            </a:r>
            <a:r>
              <a:rPr lang="en-US" dirty="0" err="1" smtClean="0"/>
              <a:t>Tolman</a:t>
            </a:r>
            <a:r>
              <a:rPr lang="en-US" dirty="0" smtClean="0"/>
              <a:t> Oppenheimer &amp; </a:t>
            </a:r>
            <a:r>
              <a:rPr lang="en-US" dirty="0" err="1" smtClean="0"/>
              <a:t>Volkoff</a:t>
            </a:r>
            <a:endParaRPr lang="en-US" dirty="0" smtClean="0"/>
          </a:p>
          <a:p>
            <a:pPr algn="l"/>
            <a:r>
              <a:rPr lang="en-US" dirty="0" smtClean="0"/>
              <a:t>found the equation (</a:t>
            </a:r>
            <a:r>
              <a:rPr lang="en-US" u="sng" dirty="0" smtClean="0">
                <a:solidFill>
                  <a:srgbClr val="C00000"/>
                </a:solidFill>
              </a:rPr>
              <a:t>1939</a:t>
            </a:r>
            <a:r>
              <a:rPr lang="en-US" dirty="0" smtClean="0"/>
              <a:t>):</a:t>
            </a:r>
            <a:endParaRPr lang="it-IT" dirty="0"/>
          </a:p>
        </p:txBody>
      </p:sp>
      <p:pic>
        <p:nvPicPr>
          <p:cNvPr id="13" name="Immagine 12" descr="txp_fig.png"/>
          <p:cNvPicPr>
            <a:picLocks noChangeAspect="1"/>
          </p:cNvPicPr>
          <p:nvPr>
            <p:custDataLst>
              <p:tags r:id="rId3"/>
            </p:custDataLst>
          </p:nvPr>
        </p:nvPicPr>
        <p:blipFill>
          <a:blip r:embed="rId10" cstate="print">
            <a:clrChange>
              <a:clrFrom>
                <a:srgbClr val="FFFFFF"/>
              </a:clrFrom>
              <a:clrTo>
                <a:srgbClr val="FFFFFF">
                  <a:alpha val="0"/>
                </a:srgbClr>
              </a:clrTo>
            </a:clrChange>
            <a:lum/>
          </a:blip>
          <a:stretch>
            <a:fillRect/>
          </a:stretch>
        </p:blipFill>
        <p:spPr>
          <a:xfrm>
            <a:off x="179512" y="5013176"/>
            <a:ext cx="5587439" cy="802042"/>
          </a:xfrm>
          <a:prstGeom prst="rect">
            <a:avLst/>
          </a:prstGeom>
          <a:noFill/>
          <a:ln>
            <a:solidFill>
              <a:srgbClr val="C00000"/>
            </a:solidFill>
          </a:ln>
        </p:spPr>
      </p:pic>
      <p:sp>
        <p:nvSpPr>
          <p:cNvPr id="14" name="Freccia a destra 13"/>
          <p:cNvSpPr/>
          <p:nvPr/>
        </p:nvSpPr>
        <p:spPr bwMode="auto">
          <a:xfrm>
            <a:off x="5868144" y="5229200"/>
            <a:ext cx="450059" cy="385765"/>
          </a:xfrm>
          <a:prstGeom prst="rightArrow">
            <a:avLst/>
          </a:prstGeom>
          <a:blipFill dpi="0" rotWithShape="0">
            <a:blip r:embed="rId9" cstate="print"/>
            <a:srcRect/>
            <a:tile tx="0" ty="0" sx="100000" sy="100000" flip="none" algn="tl"/>
          </a:blipFill>
          <a:ln w="25400" cap="flat" cmpd="sng" algn="ctr">
            <a:solidFill>
              <a:srgbClr val="000000"/>
            </a:solidFill>
            <a:prstDash val="solid"/>
            <a:round/>
            <a:headEnd type="none" w="med" len="med"/>
            <a:tailEnd type="none" w="med" len="med"/>
          </a:ln>
          <a:effectLst/>
        </p:spPr>
        <p:txBody>
          <a:bodyPr vert="horz" wrap="square" lIns="82292" tIns="41148" rIns="82292" bIns="41148" numCol="1" rtlCol="0" anchor="t" anchorCtr="0" compatLnSpc="1">
            <a:prstTxWarp prst="textNoShape">
              <a:avLst/>
            </a:prstTxWarp>
          </a:bodyPr>
          <a:lstStyle/>
          <a:p>
            <a:pPr defTabSz="822902"/>
            <a:endParaRPr lang="it-IT" dirty="0"/>
          </a:p>
        </p:txBody>
      </p:sp>
      <p:grpSp>
        <p:nvGrpSpPr>
          <p:cNvPr id="2" name="Gruppo 17"/>
          <p:cNvGrpSpPr/>
          <p:nvPr/>
        </p:nvGrpSpPr>
        <p:grpSpPr>
          <a:xfrm>
            <a:off x="6372200" y="4365105"/>
            <a:ext cx="2507474" cy="2217670"/>
            <a:chOff x="7080222" y="4850110"/>
            <a:chExt cx="2786082" cy="2464077"/>
          </a:xfrm>
        </p:grpSpPr>
        <p:sp>
          <p:nvSpPr>
            <p:cNvPr id="15" name="CasellaDiTesto 14"/>
            <p:cNvSpPr txBox="1"/>
            <p:nvPr/>
          </p:nvSpPr>
          <p:spPr>
            <a:xfrm>
              <a:off x="7080222" y="4850110"/>
              <a:ext cx="2786082" cy="1367895"/>
            </a:xfrm>
            <a:prstGeom prst="rect">
              <a:avLst/>
            </a:prstGeom>
            <a:noFill/>
          </p:spPr>
          <p:txBody>
            <a:bodyPr wrap="square" rtlCol="0">
              <a:spAutoFit/>
            </a:bodyPr>
            <a:lstStyle/>
            <a:p>
              <a:pPr algn="l"/>
              <a:r>
                <a:rPr lang="en-US" dirty="0">
                  <a:solidFill>
                    <a:srgbClr val="FF0000"/>
                  </a:solidFill>
                </a:rPr>
                <a:t>Upper limit on the mass </a:t>
              </a:r>
              <a:r>
                <a:rPr lang="en-US" b="1" dirty="0">
                  <a:solidFill>
                    <a:srgbClr val="336600"/>
                  </a:solidFill>
                </a:rPr>
                <a:t>M</a:t>
              </a:r>
              <a:r>
                <a:rPr lang="en-US" dirty="0">
                  <a:solidFill>
                    <a:srgbClr val="FF0000"/>
                  </a:solidFill>
                </a:rPr>
                <a:t> of a spherical star in radius </a:t>
              </a:r>
              <a:r>
                <a:rPr lang="en-US" b="1" dirty="0">
                  <a:solidFill>
                    <a:srgbClr val="336600"/>
                  </a:solidFill>
                </a:rPr>
                <a:t>R</a:t>
              </a:r>
              <a:endParaRPr lang="it-IT" b="1" dirty="0">
                <a:solidFill>
                  <a:srgbClr val="336600"/>
                </a:solidFill>
              </a:endParaRPr>
            </a:p>
          </p:txBody>
        </p:sp>
        <p:pic>
          <p:nvPicPr>
            <p:cNvPr id="17" name="Immagine 16" descr="txp_fig.png"/>
            <p:cNvPicPr>
              <a:picLocks noChangeAspect="1"/>
            </p:cNvPicPr>
            <p:nvPr>
              <p:custDataLst>
                <p:tags r:id="rId4"/>
              </p:custDataLst>
            </p:nvPr>
          </p:nvPicPr>
          <p:blipFill>
            <a:blip r:embed="rId11" cstate="print">
              <a:lum/>
            </a:blip>
            <a:stretch>
              <a:fillRect/>
            </a:stretch>
          </p:blipFill>
          <p:spPr>
            <a:xfrm>
              <a:off x="7160231" y="6290269"/>
              <a:ext cx="2488273" cy="1023918"/>
            </a:xfrm>
            <a:prstGeom prst="rect">
              <a:avLst/>
            </a:prstGeom>
            <a:ln w="38100">
              <a:solidFill>
                <a:srgbClr val="336600"/>
              </a:solidFill>
            </a:ln>
          </p:spPr>
        </p:pic>
      </p:gr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8583" y="182880"/>
            <a:ext cx="8422540" cy="1714500"/>
          </a:xfrm>
        </p:spPr>
        <p:txBody>
          <a:bodyPr lIns="82296" tIns="41148" rIns="82296" bIns="41148"/>
          <a:lstStyle/>
          <a:p>
            <a:pPr algn="l"/>
            <a:r>
              <a:rPr lang="en-US" sz="4300" dirty="0" smtClean="0"/>
              <a:t>Oppenheimer &amp; Chandrasekhar</a:t>
            </a:r>
            <a:endParaRPr lang="it-IT" sz="4300" dirty="0"/>
          </a:p>
        </p:txBody>
      </p:sp>
      <p:grpSp>
        <p:nvGrpSpPr>
          <p:cNvPr id="7" name="Gruppo 6"/>
          <p:cNvGrpSpPr/>
          <p:nvPr/>
        </p:nvGrpSpPr>
        <p:grpSpPr>
          <a:xfrm>
            <a:off x="251520" y="260648"/>
            <a:ext cx="8655149" cy="6415018"/>
            <a:chOff x="293654" y="315280"/>
            <a:chExt cx="9616832" cy="7127797"/>
          </a:xfrm>
        </p:grpSpPr>
        <p:pic>
          <p:nvPicPr>
            <p:cNvPr id="3" name="Immagine 2" descr="oppenaimero.jpg"/>
            <p:cNvPicPr>
              <a:picLocks noChangeAspect="1"/>
            </p:cNvPicPr>
            <p:nvPr/>
          </p:nvPicPr>
          <p:blipFill>
            <a:blip r:embed="rId2" cstate="print"/>
            <a:stretch>
              <a:fillRect/>
            </a:stretch>
          </p:blipFill>
          <p:spPr>
            <a:xfrm>
              <a:off x="7574463" y="315280"/>
              <a:ext cx="2336023" cy="3214710"/>
            </a:xfrm>
            <a:prstGeom prst="rect">
              <a:avLst/>
            </a:prstGeom>
          </p:spPr>
        </p:pic>
        <p:pic>
          <p:nvPicPr>
            <p:cNvPr id="4" name="Immagine 3" descr="chandrasekhar.jpg"/>
            <p:cNvPicPr>
              <a:picLocks noChangeAspect="1"/>
            </p:cNvPicPr>
            <p:nvPr/>
          </p:nvPicPr>
          <p:blipFill>
            <a:blip r:embed="rId3" cstate="print"/>
            <a:stretch>
              <a:fillRect/>
            </a:stretch>
          </p:blipFill>
          <p:spPr>
            <a:xfrm>
              <a:off x="293654" y="4310066"/>
              <a:ext cx="2370394" cy="3133011"/>
            </a:xfrm>
            <a:prstGeom prst="rect">
              <a:avLst/>
            </a:prstGeom>
          </p:spPr>
        </p:pic>
      </p:grpSp>
      <p:sp>
        <p:nvSpPr>
          <p:cNvPr id="5" name="CasellaDiTesto 4"/>
          <p:cNvSpPr txBox="1"/>
          <p:nvPr/>
        </p:nvSpPr>
        <p:spPr>
          <a:xfrm>
            <a:off x="521467" y="1628770"/>
            <a:ext cx="6236537" cy="1560427"/>
          </a:xfrm>
          <a:prstGeom prst="rect">
            <a:avLst/>
          </a:prstGeom>
          <a:noFill/>
        </p:spPr>
        <p:txBody>
          <a:bodyPr wrap="square" lIns="82292" tIns="41148" rIns="82292" bIns="41148" rtlCol="0">
            <a:spAutoFit/>
          </a:bodyPr>
          <a:lstStyle/>
          <a:p>
            <a:pPr algn="l"/>
            <a:r>
              <a:rPr lang="en-US" sz="2400" b="1" dirty="0"/>
              <a:t>Robert Oppenheimer </a:t>
            </a:r>
            <a:r>
              <a:rPr lang="en-US" dirty="0"/>
              <a:t>1904-1967, Director of Manhattan Project, opposed to cold war and to arm-race with the Soviet Union. Was discriminated in McCarthy period. </a:t>
            </a:r>
            <a:r>
              <a:rPr lang="en-US" dirty="0" err="1"/>
              <a:t>Honoured</a:t>
            </a:r>
            <a:r>
              <a:rPr lang="en-US" dirty="0"/>
              <a:t> by President Johnson with the Fermi Award. </a:t>
            </a:r>
          </a:p>
        </p:txBody>
      </p:sp>
      <p:sp>
        <p:nvSpPr>
          <p:cNvPr id="6" name="CasellaDiTesto 5"/>
          <p:cNvSpPr txBox="1"/>
          <p:nvPr/>
        </p:nvSpPr>
        <p:spPr>
          <a:xfrm>
            <a:off x="2483768" y="4005064"/>
            <a:ext cx="6493714" cy="2114425"/>
          </a:xfrm>
          <a:prstGeom prst="rect">
            <a:avLst/>
          </a:prstGeom>
          <a:noFill/>
        </p:spPr>
        <p:txBody>
          <a:bodyPr wrap="square" lIns="82292" tIns="41148" rIns="82292" bIns="41148" rtlCol="0">
            <a:spAutoFit/>
          </a:bodyPr>
          <a:lstStyle/>
          <a:p>
            <a:pPr algn="l"/>
            <a:r>
              <a:rPr lang="en-US" sz="2400" b="1" dirty="0" err="1"/>
              <a:t>Subramanyan</a:t>
            </a:r>
            <a:r>
              <a:rPr lang="en-US" sz="2400" b="1" dirty="0"/>
              <a:t> Chandrasekhar </a:t>
            </a:r>
            <a:r>
              <a:rPr lang="en-US" dirty="0"/>
              <a:t>(1910 – 1995)  Born in India and nephew of a Nobel Laureate was himself Nobel Laureate in 1983. In 1930 he discovered the </a:t>
            </a:r>
            <a:r>
              <a:rPr lang="en-US" b="1" u="sng" dirty="0">
                <a:solidFill>
                  <a:srgbClr val="FF0000"/>
                </a:solidFill>
              </a:rPr>
              <a:t>Chandrasekhar upper limit </a:t>
            </a:r>
            <a:r>
              <a:rPr lang="en-US" dirty="0"/>
              <a:t>for the mass of </a:t>
            </a:r>
            <a:r>
              <a:rPr lang="en-US" b="1" u="sng" dirty="0">
                <a:solidFill>
                  <a:srgbClr val="00B0F0"/>
                </a:solidFill>
              </a:rPr>
              <a:t>white dwarfs </a:t>
            </a:r>
            <a:r>
              <a:rPr lang="en-US" dirty="0"/>
              <a:t>which is then naturally extended to an </a:t>
            </a:r>
            <a:r>
              <a:rPr lang="en-US" b="1" dirty="0">
                <a:solidFill>
                  <a:srgbClr val="C00000"/>
                </a:solidFill>
              </a:rPr>
              <a:t>upper limit </a:t>
            </a:r>
            <a:r>
              <a:rPr lang="en-US" dirty="0"/>
              <a:t>for the mass of </a:t>
            </a:r>
            <a:r>
              <a:rPr lang="en-US" b="1" u="sng" dirty="0">
                <a:solidFill>
                  <a:srgbClr val="00B0F0"/>
                </a:solidFill>
              </a:rPr>
              <a:t>neutron stars.</a:t>
            </a:r>
          </a:p>
          <a:p>
            <a:pPr algn="l"/>
            <a:r>
              <a:rPr lang="en-US" dirty="0" smtClean="0"/>
              <a:t>Chandrasekhar </a:t>
            </a:r>
            <a:r>
              <a:rPr lang="en-US" dirty="0"/>
              <a:t>was professor in Chicago</a:t>
            </a:r>
            <a:endParaRPr lang="it-IT" dirty="0"/>
          </a:p>
        </p:txBody>
      </p:sp>
      <p:sp>
        <p:nvSpPr>
          <p:cNvPr id="8" name="TextBox 7"/>
          <p:cNvSpPr txBox="1"/>
          <p:nvPr/>
        </p:nvSpPr>
        <p:spPr>
          <a:xfrm>
            <a:off x="129994" y="3140968"/>
            <a:ext cx="9014006" cy="984885"/>
          </a:xfrm>
          <a:prstGeom prst="rect">
            <a:avLst/>
          </a:prstGeom>
          <a:noFill/>
        </p:spPr>
        <p:txBody>
          <a:bodyPr wrap="none" rtlCol="0">
            <a:spAutoFit/>
          </a:bodyPr>
          <a:lstStyle/>
          <a:p>
            <a:r>
              <a:rPr lang="en-US" sz="2000" b="1" i="1" dirty="0" smtClean="0">
                <a:solidFill>
                  <a:srgbClr val="C00000"/>
                </a:solidFill>
              </a:rPr>
              <a:t>IN  1939 he was the first to propose that after exhaustion of their </a:t>
            </a:r>
          </a:p>
          <a:p>
            <a:r>
              <a:rPr lang="en-US" sz="2000" b="1" i="1" dirty="0" smtClean="0">
                <a:solidFill>
                  <a:srgbClr val="C00000"/>
                </a:solidFill>
              </a:rPr>
              <a:t>nuclear fuel big stars collapse into Black Holes</a:t>
            </a:r>
            <a:endParaRPr lang="it-IT" sz="2000" b="1" i="1" dirty="0" smtClean="0">
              <a:solidFill>
                <a:srgbClr val="C00000"/>
              </a:solidFill>
            </a:endParaRPr>
          </a:p>
          <a:p>
            <a:endParaRPr lang="it-IT"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42844" y="142852"/>
            <a:ext cx="2786082" cy="3131147"/>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cstate="print"/>
          <a:srcRect/>
          <a:stretch>
            <a:fillRect/>
          </a:stretch>
        </p:blipFill>
        <p:spPr bwMode="auto">
          <a:xfrm>
            <a:off x="3000364" y="1285860"/>
            <a:ext cx="6000792" cy="1230577"/>
          </a:xfrm>
          <a:prstGeom prst="rect">
            <a:avLst/>
          </a:prstGeom>
          <a:noFill/>
          <a:ln w="9525">
            <a:noFill/>
            <a:miter lim="800000"/>
            <a:headEnd/>
            <a:tailEnd/>
          </a:ln>
          <a:effectLst/>
        </p:spPr>
      </p:pic>
      <p:sp>
        <p:nvSpPr>
          <p:cNvPr id="4" name="TextBox 3"/>
          <p:cNvSpPr txBox="1"/>
          <p:nvPr/>
        </p:nvSpPr>
        <p:spPr>
          <a:xfrm>
            <a:off x="3357554" y="428604"/>
            <a:ext cx="3286148" cy="646331"/>
          </a:xfrm>
          <a:prstGeom prst="rect">
            <a:avLst/>
          </a:prstGeom>
          <a:noFill/>
        </p:spPr>
        <p:txBody>
          <a:bodyPr wrap="square" rtlCol="0">
            <a:spAutoFit/>
          </a:bodyPr>
          <a:lstStyle/>
          <a:p>
            <a:r>
              <a:rPr lang="en-US" dirty="0" smtClean="0"/>
              <a:t>Elwin Bruno </a:t>
            </a:r>
            <a:r>
              <a:rPr lang="en-US" dirty="0" err="1" smtClean="0"/>
              <a:t>Christoffel</a:t>
            </a:r>
            <a:r>
              <a:rPr lang="en-US" dirty="0" smtClean="0"/>
              <a:t> </a:t>
            </a:r>
            <a:r>
              <a:rPr lang="en-US" dirty="0" err="1" smtClean="0"/>
              <a:t>Montjoie</a:t>
            </a:r>
            <a:r>
              <a:rPr lang="en-US" dirty="0" smtClean="0"/>
              <a:t> 1829 Strasbourg 1918</a:t>
            </a:r>
            <a:endParaRPr lang="ru-RU" dirty="0"/>
          </a:p>
        </p:txBody>
      </p:sp>
      <p:pic>
        <p:nvPicPr>
          <p:cNvPr id="17412" name="Picture 4"/>
          <p:cNvPicPr>
            <a:picLocks noChangeAspect="1" noChangeArrowheads="1"/>
          </p:cNvPicPr>
          <p:nvPr/>
        </p:nvPicPr>
        <p:blipFill>
          <a:blip r:embed="rId4" cstate="print"/>
          <a:srcRect/>
          <a:stretch>
            <a:fillRect/>
          </a:stretch>
        </p:blipFill>
        <p:spPr bwMode="auto">
          <a:xfrm>
            <a:off x="214282" y="3357562"/>
            <a:ext cx="8721739" cy="2045098"/>
          </a:xfrm>
          <a:prstGeom prst="rect">
            <a:avLst/>
          </a:prstGeom>
          <a:noFill/>
          <a:ln w="9525">
            <a:noFill/>
            <a:miter lim="800000"/>
            <a:headEnd/>
            <a:tailEnd/>
          </a:ln>
          <a:effectLst/>
        </p:spPr>
      </p:pic>
      <p:sp>
        <p:nvSpPr>
          <p:cNvPr id="6" name="Прямоугольник 5"/>
          <p:cNvSpPr/>
          <p:nvPr/>
        </p:nvSpPr>
        <p:spPr>
          <a:xfrm>
            <a:off x="3000364" y="1285860"/>
            <a:ext cx="5357850"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право 7"/>
          <p:cNvSpPr/>
          <p:nvPr/>
        </p:nvSpPr>
        <p:spPr>
          <a:xfrm>
            <a:off x="285720" y="5715016"/>
            <a:ext cx="1071570" cy="785818"/>
          </a:xfrm>
          <a:prstGeom prst="right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1500166" y="5786454"/>
            <a:ext cx="7072362" cy="584775"/>
          </a:xfrm>
          <a:prstGeom prst="rect">
            <a:avLst/>
          </a:prstGeom>
          <a:noFill/>
        </p:spPr>
        <p:txBody>
          <a:bodyPr wrap="square" rtlCol="0">
            <a:spAutoFit/>
          </a:bodyPr>
          <a:lstStyle/>
          <a:p>
            <a:r>
              <a:rPr lang="en-US" sz="3200" dirty="0" smtClean="0"/>
              <a:t>Connection = Parallel Transport</a:t>
            </a:r>
            <a:endParaRPr lang="ru-RU" sz="32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4292" y="182880"/>
            <a:ext cx="7988171" cy="1317294"/>
          </a:xfrm>
        </p:spPr>
        <p:txBody>
          <a:bodyPr lIns="82296" tIns="41148" rIns="82296" bIns="41148">
            <a:normAutofit/>
          </a:bodyPr>
          <a:lstStyle/>
          <a:p>
            <a:pPr algn="l"/>
            <a:r>
              <a:rPr lang="en-US" dirty="0" smtClean="0"/>
              <a:t>Stars = Nuclear </a:t>
            </a:r>
            <a:r>
              <a:rPr lang="en-US" dirty="0" err="1" smtClean="0"/>
              <a:t>fusionreactors</a:t>
            </a:r>
            <a:endParaRPr lang="it-IT" dirty="0"/>
          </a:p>
        </p:txBody>
      </p:sp>
      <p:pic>
        <p:nvPicPr>
          <p:cNvPr id="3" name="Immagine 2" descr="fusion1.jpg"/>
          <p:cNvPicPr>
            <a:picLocks noChangeAspect="1"/>
          </p:cNvPicPr>
          <p:nvPr/>
        </p:nvPicPr>
        <p:blipFill>
          <a:blip r:embed="rId2" cstate="print"/>
          <a:stretch>
            <a:fillRect/>
          </a:stretch>
        </p:blipFill>
        <p:spPr>
          <a:xfrm>
            <a:off x="135708" y="1242997"/>
            <a:ext cx="3706323" cy="2828945"/>
          </a:xfrm>
          <a:prstGeom prst="rect">
            <a:avLst/>
          </a:prstGeom>
        </p:spPr>
      </p:pic>
      <p:pic>
        <p:nvPicPr>
          <p:cNvPr id="4" name="Immagine 3" descr="fusionWD.jpg"/>
          <p:cNvPicPr>
            <a:picLocks noChangeAspect="1"/>
          </p:cNvPicPr>
          <p:nvPr/>
        </p:nvPicPr>
        <p:blipFill>
          <a:blip r:embed="rId3" cstate="print"/>
          <a:stretch>
            <a:fillRect/>
          </a:stretch>
        </p:blipFill>
        <p:spPr>
          <a:xfrm>
            <a:off x="4121945" y="1178703"/>
            <a:ext cx="1871130" cy="1671649"/>
          </a:xfrm>
          <a:prstGeom prst="rect">
            <a:avLst/>
          </a:prstGeom>
        </p:spPr>
      </p:pic>
      <p:sp>
        <p:nvSpPr>
          <p:cNvPr id="5" name="CasellaDiTesto 4"/>
          <p:cNvSpPr txBox="1"/>
          <p:nvPr/>
        </p:nvSpPr>
        <p:spPr>
          <a:xfrm>
            <a:off x="3800470" y="2850352"/>
            <a:ext cx="5143536" cy="1468094"/>
          </a:xfrm>
          <a:prstGeom prst="rect">
            <a:avLst/>
          </a:prstGeom>
          <a:noFill/>
        </p:spPr>
        <p:txBody>
          <a:bodyPr wrap="square" lIns="82292" tIns="41148" rIns="82292" bIns="41148" rtlCol="0">
            <a:spAutoFit/>
          </a:bodyPr>
          <a:lstStyle/>
          <a:p>
            <a:pPr algn="l"/>
            <a:r>
              <a:rPr lang="en-US" dirty="0"/>
              <a:t>When all the hydrogen is converted into helium the star becomes a </a:t>
            </a:r>
            <a:r>
              <a:rPr lang="en-US" b="1" dirty="0">
                <a:solidFill>
                  <a:srgbClr val="C00000"/>
                </a:solidFill>
              </a:rPr>
              <a:t>white dwarf </a:t>
            </a:r>
            <a:r>
              <a:rPr lang="en-US" dirty="0"/>
              <a:t>where the gravitational attraction is sustained by the pressure of the degenerate Fermi gas of </a:t>
            </a:r>
            <a:r>
              <a:rPr lang="en-US" dirty="0" smtClean="0"/>
              <a:t>the electrons</a:t>
            </a:r>
            <a:r>
              <a:rPr lang="en-US" dirty="0"/>
              <a:t>.</a:t>
            </a:r>
            <a:endParaRPr lang="it-IT" dirty="0"/>
          </a:p>
        </p:txBody>
      </p:sp>
      <p:sp>
        <p:nvSpPr>
          <p:cNvPr id="6" name="CasellaDiTesto 5"/>
          <p:cNvSpPr txBox="1"/>
          <p:nvPr/>
        </p:nvSpPr>
        <p:spPr>
          <a:xfrm>
            <a:off x="199994" y="4329119"/>
            <a:ext cx="5092086" cy="1745093"/>
          </a:xfrm>
          <a:prstGeom prst="rect">
            <a:avLst/>
          </a:prstGeom>
          <a:noFill/>
        </p:spPr>
        <p:txBody>
          <a:bodyPr wrap="square" lIns="82292" tIns="41148" rIns="82292" bIns="41148" rtlCol="0">
            <a:spAutoFit/>
          </a:bodyPr>
          <a:lstStyle/>
          <a:p>
            <a:pPr algn="l"/>
            <a:r>
              <a:rPr lang="en-US" dirty="0"/>
              <a:t>If the star is too big, after Supernova Explosion, it collapses to a </a:t>
            </a:r>
            <a:r>
              <a:rPr lang="en-US" b="1" u="sng" dirty="0"/>
              <a:t>neutron star</a:t>
            </a:r>
            <a:r>
              <a:rPr lang="en-US" dirty="0"/>
              <a:t>. Inverse beta decay is complete and the star is sustained against gravity by the pressure of the degenerate Fermi gas of neutrons.</a:t>
            </a:r>
            <a:endParaRPr lang="it-IT" dirty="0"/>
          </a:p>
        </p:txBody>
      </p:sp>
      <p:pic>
        <p:nvPicPr>
          <p:cNvPr id="7" name="Immagine 6" descr="neutronstarbeta.jpg"/>
          <p:cNvPicPr>
            <a:picLocks noChangeAspect="1"/>
          </p:cNvPicPr>
          <p:nvPr/>
        </p:nvPicPr>
        <p:blipFill>
          <a:blip r:embed="rId4" cstate="print"/>
          <a:stretch>
            <a:fillRect/>
          </a:stretch>
        </p:blipFill>
        <p:spPr>
          <a:xfrm>
            <a:off x="5402694" y="4293096"/>
            <a:ext cx="3484129" cy="2435744"/>
          </a:xfrm>
          <a:prstGeom prst="rect">
            <a:avLst/>
          </a:prstGeo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4292" y="182883"/>
            <a:ext cx="7988171" cy="1013870"/>
          </a:xfrm>
        </p:spPr>
        <p:txBody>
          <a:bodyPr lIns="82296" tIns="41148" rIns="82296" bIns="41148"/>
          <a:lstStyle/>
          <a:p>
            <a:r>
              <a:rPr lang="en-US" dirty="0" smtClean="0"/>
              <a:t>Chandrasekhar Mass</a:t>
            </a:r>
            <a:endParaRPr lang="it-IT" dirty="0"/>
          </a:p>
        </p:txBody>
      </p:sp>
      <p:pic>
        <p:nvPicPr>
          <p:cNvPr id="6" name="Immagine 5" descr="txp_fig.png"/>
          <p:cNvPicPr>
            <a:picLocks noChangeAspect="1"/>
          </p:cNvPicPr>
          <p:nvPr>
            <p:custDataLst>
              <p:tags r:id="rId1"/>
            </p:custDataLst>
          </p:nvPr>
        </p:nvPicPr>
        <p:blipFill>
          <a:blip r:embed="rId5" cstate="print">
            <a:lum/>
          </a:blip>
          <a:stretch>
            <a:fillRect/>
          </a:stretch>
        </p:blipFill>
        <p:spPr>
          <a:xfrm>
            <a:off x="1221658" y="1622117"/>
            <a:ext cx="7146405" cy="1064850"/>
          </a:xfrm>
          <a:prstGeom prst="rect">
            <a:avLst/>
          </a:prstGeom>
        </p:spPr>
      </p:pic>
      <p:grpSp>
        <p:nvGrpSpPr>
          <p:cNvPr id="3" name="Gruppo 17"/>
          <p:cNvGrpSpPr/>
          <p:nvPr/>
        </p:nvGrpSpPr>
        <p:grpSpPr>
          <a:xfrm>
            <a:off x="199995" y="2914650"/>
            <a:ext cx="3467616" cy="1045790"/>
            <a:chOff x="222216" y="3238496"/>
            <a:chExt cx="3852906" cy="1161989"/>
          </a:xfrm>
        </p:grpSpPr>
        <p:pic>
          <p:nvPicPr>
            <p:cNvPr id="5" name="Immagine 4" descr="txp_fig.png"/>
            <p:cNvPicPr>
              <a:picLocks noChangeAspect="1"/>
            </p:cNvPicPr>
            <p:nvPr>
              <p:custDataLst>
                <p:tags r:id="rId3"/>
              </p:custDataLst>
            </p:nvPr>
          </p:nvPicPr>
          <p:blipFill>
            <a:blip r:embed="rId6" cstate="print">
              <a:clrChange>
                <a:clrFrom>
                  <a:srgbClr val="FFFFFF"/>
                </a:clrFrom>
                <a:clrTo>
                  <a:srgbClr val="FFFFFF">
                    <a:alpha val="0"/>
                  </a:srgbClr>
                </a:clrTo>
              </a:clrChange>
              <a:lum/>
            </a:blip>
            <a:stretch>
              <a:fillRect/>
            </a:stretch>
          </p:blipFill>
          <p:spPr>
            <a:xfrm>
              <a:off x="365092" y="3238496"/>
              <a:ext cx="2705784" cy="461964"/>
            </a:xfrm>
            <a:prstGeom prst="rect">
              <a:avLst/>
            </a:prstGeom>
            <a:noFill/>
          </p:spPr>
        </p:pic>
        <p:sp>
          <p:nvSpPr>
            <p:cNvPr id="7" name="CasellaDiTesto 6"/>
            <p:cNvSpPr txBox="1"/>
            <p:nvPr/>
          </p:nvSpPr>
          <p:spPr>
            <a:xfrm>
              <a:off x="222216" y="4024314"/>
              <a:ext cx="3852906" cy="376171"/>
            </a:xfrm>
            <a:prstGeom prst="rect">
              <a:avLst/>
            </a:prstGeom>
            <a:noFill/>
          </p:spPr>
          <p:txBody>
            <a:bodyPr wrap="none" rtlCol="0">
              <a:spAutoFit/>
            </a:bodyPr>
            <a:lstStyle/>
            <a:p>
              <a:r>
                <a:rPr lang="en-US" sz="1600" dirty="0"/>
                <a:t>Value of the Lane-Emden integral</a:t>
              </a:r>
              <a:endParaRPr lang="it-IT" sz="1600" dirty="0"/>
            </a:p>
          </p:txBody>
        </p:sp>
      </p:grpSp>
      <p:grpSp>
        <p:nvGrpSpPr>
          <p:cNvPr id="4" name="Gruppo 10"/>
          <p:cNvGrpSpPr/>
          <p:nvPr/>
        </p:nvGrpSpPr>
        <p:grpSpPr>
          <a:xfrm>
            <a:off x="3736177" y="2721765"/>
            <a:ext cx="4950653" cy="1412383"/>
            <a:chOff x="4151306" y="3024182"/>
            <a:chExt cx="5500726" cy="1569315"/>
          </a:xfrm>
        </p:grpSpPr>
        <p:sp>
          <p:nvSpPr>
            <p:cNvPr id="9" name="Freccia in giù 8"/>
            <p:cNvSpPr/>
            <p:nvPr/>
          </p:nvSpPr>
          <p:spPr bwMode="auto">
            <a:xfrm>
              <a:off x="6508760" y="3024182"/>
              <a:ext cx="357190" cy="714380"/>
            </a:xfrm>
            <a:prstGeom prst="downArrow">
              <a:avLst/>
            </a:prstGeom>
            <a:blipFill dpi="0" rotWithShape="0">
              <a:blip r:embed="rId7" cstate="print"/>
              <a:srcRect/>
              <a:tile tx="0" ty="0" sx="100000" sy="100000" flip="none" algn="tl"/>
            </a:blip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22902"/>
              <a:endParaRPr lang="it-IT" dirty="0"/>
            </a:p>
          </p:txBody>
        </p:sp>
        <p:sp>
          <p:nvSpPr>
            <p:cNvPr id="10" name="CasellaDiTesto 9"/>
            <p:cNvSpPr txBox="1"/>
            <p:nvPr/>
          </p:nvSpPr>
          <p:spPr>
            <a:xfrm>
              <a:off x="4151306" y="3738562"/>
              <a:ext cx="5500726" cy="854935"/>
            </a:xfrm>
            <a:prstGeom prst="rect">
              <a:avLst/>
            </a:prstGeom>
            <a:noFill/>
          </p:spPr>
          <p:txBody>
            <a:bodyPr wrap="square" rtlCol="0">
              <a:spAutoFit/>
            </a:bodyPr>
            <a:lstStyle/>
            <a:p>
              <a:r>
                <a:rPr lang="en-US" sz="2200" b="1" dirty="0">
                  <a:solidFill>
                    <a:srgbClr val="C00000"/>
                  </a:solidFill>
                </a:rPr>
                <a:t>Number of baryons per Fermi particle of the gas</a:t>
              </a:r>
              <a:endParaRPr lang="it-IT" sz="2200" b="1" dirty="0">
                <a:solidFill>
                  <a:srgbClr val="C00000"/>
                </a:solidFill>
              </a:endParaRPr>
            </a:p>
          </p:txBody>
        </p:sp>
      </p:grpSp>
      <p:pic>
        <p:nvPicPr>
          <p:cNvPr id="12" name="Immagine 11" descr="txp_fig.png"/>
          <p:cNvPicPr>
            <a:picLocks noChangeAspect="1"/>
          </p:cNvPicPr>
          <p:nvPr>
            <p:custDataLst>
              <p:tags r:id="rId2"/>
            </p:custDataLst>
          </p:nvPr>
        </p:nvPicPr>
        <p:blipFill>
          <a:blip r:embed="rId8" cstate="print">
            <a:lum/>
          </a:blip>
          <a:stretch>
            <a:fillRect/>
          </a:stretch>
        </p:blipFill>
        <p:spPr>
          <a:xfrm>
            <a:off x="135702" y="4393413"/>
            <a:ext cx="8686360" cy="617222"/>
          </a:xfrm>
          <a:prstGeom prst="rect">
            <a:avLst/>
          </a:prstGeom>
        </p:spPr>
      </p:pic>
      <p:grpSp>
        <p:nvGrpSpPr>
          <p:cNvPr id="8" name="Gruppo 16"/>
          <p:cNvGrpSpPr/>
          <p:nvPr/>
        </p:nvGrpSpPr>
        <p:grpSpPr>
          <a:xfrm>
            <a:off x="907231" y="5100655"/>
            <a:ext cx="7329539" cy="1269451"/>
            <a:chOff x="1008034" y="5667388"/>
            <a:chExt cx="8143932" cy="1410501"/>
          </a:xfrm>
        </p:grpSpPr>
        <p:sp>
          <p:nvSpPr>
            <p:cNvPr id="13" name="Freccia in giù 12"/>
            <p:cNvSpPr/>
            <p:nvPr/>
          </p:nvSpPr>
          <p:spPr bwMode="auto">
            <a:xfrm>
              <a:off x="1936728" y="5738826"/>
              <a:ext cx="428628" cy="857256"/>
            </a:xfrm>
            <a:prstGeom prst="downArrow">
              <a:avLst/>
            </a:prstGeom>
            <a:blipFill dpi="0" rotWithShape="0">
              <a:blip r:embed="rId7" cstate="print"/>
              <a:srcRect/>
              <a:tile tx="0" ty="0" sx="100000" sy="100000" flip="none" algn="tl"/>
            </a:blip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22902"/>
              <a:endParaRPr lang="it-IT" dirty="0"/>
            </a:p>
          </p:txBody>
        </p:sp>
        <p:sp>
          <p:nvSpPr>
            <p:cNvPr id="14" name="Freccia in giù 13"/>
            <p:cNvSpPr/>
            <p:nvPr/>
          </p:nvSpPr>
          <p:spPr bwMode="auto">
            <a:xfrm>
              <a:off x="7437454" y="5667388"/>
              <a:ext cx="428628" cy="857256"/>
            </a:xfrm>
            <a:prstGeom prst="downArrow">
              <a:avLst/>
            </a:prstGeom>
            <a:blipFill dpi="0" rotWithShape="0">
              <a:blip r:embed="rId7" cstate="print"/>
              <a:srcRect/>
              <a:tile tx="0" ty="0" sx="100000" sy="100000" flip="none" algn="tl"/>
            </a:blip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22902"/>
              <a:endParaRPr lang="it-IT" dirty="0"/>
            </a:p>
          </p:txBody>
        </p:sp>
        <p:sp>
          <p:nvSpPr>
            <p:cNvPr id="15" name="CasellaDiTesto 14"/>
            <p:cNvSpPr txBox="1"/>
            <p:nvPr/>
          </p:nvSpPr>
          <p:spPr>
            <a:xfrm>
              <a:off x="1008034" y="6667520"/>
              <a:ext cx="2571768" cy="410369"/>
            </a:xfrm>
            <a:prstGeom prst="rect">
              <a:avLst/>
            </a:prstGeom>
            <a:noFill/>
          </p:spPr>
          <p:txBody>
            <a:bodyPr wrap="square" rtlCol="0">
              <a:spAutoFit/>
            </a:bodyPr>
            <a:lstStyle/>
            <a:p>
              <a:r>
                <a:rPr lang="en-US" dirty="0" smtClean="0"/>
                <a:t>white dwarfs </a:t>
              </a:r>
              <a:endParaRPr lang="it-IT" dirty="0"/>
            </a:p>
          </p:txBody>
        </p:sp>
        <p:sp>
          <p:nvSpPr>
            <p:cNvPr id="16" name="CasellaDiTesto 15"/>
            <p:cNvSpPr txBox="1"/>
            <p:nvPr/>
          </p:nvSpPr>
          <p:spPr>
            <a:xfrm>
              <a:off x="6223008" y="6596080"/>
              <a:ext cx="2928958" cy="410369"/>
            </a:xfrm>
            <a:prstGeom prst="rect">
              <a:avLst/>
            </a:prstGeom>
            <a:noFill/>
          </p:spPr>
          <p:txBody>
            <a:bodyPr wrap="square" rtlCol="0">
              <a:spAutoFit/>
            </a:bodyPr>
            <a:lstStyle/>
            <a:p>
              <a:r>
                <a:rPr lang="en-US" dirty="0" smtClean="0"/>
                <a:t>neutron stars</a:t>
              </a:r>
              <a:endParaRPr lang="it-IT"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strVal val="#ppt_w*0.70"/>
                                          </p:val>
                                        </p:tav>
                                        <p:tav tm="100000">
                                          <p:val>
                                            <p:strVal val="#ppt_w"/>
                                          </p:val>
                                        </p:tav>
                                      </p:tavLst>
                                    </p:anim>
                                    <p:anim calcmode="lin" valueType="num">
                                      <p:cBhvr>
                                        <p:cTn id="27" dur="1000" fill="hold"/>
                                        <p:tgtEl>
                                          <p:spTgt spid="3"/>
                                        </p:tgtEl>
                                        <p:attrNameLst>
                                          <p:attrName>ppt_h</p:attrName>
                                        </p:attrNameLst>
                                      </p:cBhvr>
                                      <p:tavLst>
                                        <p:tav tm="0">
                                          <p:val>
                                            <p:strVal val="#ppt_h"/>
                                          </p:val>
                                        </p:tav>
                                        <p:tav tm="100000">
                                          <p:val>
                                            <p:strVal val="#ppt_h"/>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135702" y="278584"/>
            <a:ext cx="8808305" cy="6412987"/>
            <a:chOff x="150780" y="309538"/>
            <a:chExt cx="9787004" cy="7125541"/>
          </a:xfrm>
        </p:grpSpPr>
        <p:pic>
          <p:nvPicPr>
            <p:cNvPr id="2" name="Immagine 1" descr="KruskalM.jpg"/>
            <p:cNvPicPr>
              <a:picLocks noChangeAspect="1"/>
            </p:cNvPicPr>
            <p:nvPr/>
          </p:nvPicPr>
          <p:blipFill>
            <a:blip r:embed="rId2" cstate="print"/>
            <a:stretch>
              <a:fillRect/>
            </a:stretch>
          </p:blipFill>
          <p:spPr>
            <a:xfrm>
              <a:off x="222216" y="3309934"/>
              <a:ext cx="2500330" cy="3750495"/>
            </a:xfrm>
            <a:prstGeom prst="rect">
              <a:avLst/>
            </a:prstGeom>
          </p:spPr>
        </p:pic>
        <p:pic>
          <p:nvPicPr>
            <p:cNvPr id="3" name="Immagine 2" descr="szekeres.jpg"/>
            <p:cNvPicPr>
              <a:picLocks noChangeAspect="1"/>
            </p:cNvPicPr>
            <p:nvPr/>
          </p:nvPicPr>
          <p:blipFill>
            <a:blip r:embed="rId3" cstate="print"/>
            <a:stretch>
              <a:fillRect/>
            </a:stretch>
          </p:blipFill>
          <p:spPr>
            <a:xfrm>
              <a:off x="7294578" y="309538"/>
              <a:ext cx="2591036" cy="3134978"/>
            </a:xfrm>
            <a:prstGeom prst="rect">
              <a:avLst/>
            </a:prstGeom>
          </p:spPr>
        </p:pic>
        <p:sp>
          <p:nvSpPr>
            <p:cNvPr id="4" name="CasellaDiTesto 3"/>
            <p:cNvSpPr txBox="1"/>
            <p:nvPr/>
          </p:nvSpPr>
          <p:spPr>
            <a:xfrm>
              <a:off x="150780" y="7024710"/>
              <a:ext cx="4180630" cy="410369"/>
            </a:xfrm>
            <a:prstGeom prst="rect">
              <a:avLst/>
            </a:prstGeom>
            <a:noFill/>
          </p:spPr>
          <p:txBody>
            <a:bodyPr wrap="none" rtlCol="0">
              <a:spAutoFit/>
            </a:bodyPr>
            <a:lstStyle/>
            <a:p>
              <a:r>
                <a:rPr lang="en-US" dirty="0"/>
                <a:t>Martin David </a:t>
              </a:r>
              <a:r>
                <a:rPr lang="en-US" dirty="0" err="1"/>
                <a:t>Kruskal</a:t>
              </a:r>
              <a:r>
                <a:rPr lang="en-US" dirty="0"/>
                <a:t> 1925 -2006</a:t>
              </a:r>
              <a:endParaRPr lang="it-IT" dirty="0"/>
            </a:p>
          </p:txBody>
        </p:sp>
        <p:sp>
          <p:nvSpPr>
            <p:cNvPr id="5" name="CasellaDiTesto 4"/>
            <p:cNvSpPr txBox="1"/>
            <p:nvPr/>
          </p:nvSpPr>
          <p:spPr>
            <a:xfrm>
              <a:off x="7008826" y="3524248"/>
              <a:ext cx="2928958" cy="854934"/>
            </a:xfrm>
            <a:prstGeom prst="rect">
              <a:avLst/>
            </a:prstGeom>
            <a:noFill/>
          </p:spPr>
          <p:txBody>
            <a:bodyPr wrap="square" rtlCol="0">
              <a:spAutoFit/>
            </a:bodyPr>
            <a:lstStyle/>
            <a:p>
              <a:r>
                <a:rPr lang="en-US" sz="2200" dirty="0"/>
                <a:t>George </a:t>
              </a:r>
              <a:r>
                <a:rPr lang="en-US" sz="2200" dirty="0" err="1"/>
                <a:t>Szekeres</a:t>
              </a:r>
              <a:r>
                <a:rPr lang="en-US" sz="2200" dirty="0"/>
                <a:t> 1911-2005</a:t>
              </a:r>
              <a:r>
                <a:rPr lang="en-US" dirty="0" smtClean="0"/>
                <a:t> </a:t>
              </a:r>
              <a:endParaRPr lang="it-IT" dirty="0"/>
            </a:p>
          </p:txBody>
        </p:sp>
      </p:grpSp>
      <p:sp>
        <p:nvSpPr>
          <p:cNvPr id="6" name="CasellaDiTesto 5"/>
          <p:cNvSpPr txBox="1"/>
          <p:nvPr/>
        </p:nvSpPr>
        <p:spPr>
          <a:xfrm>
            <a:off x="135700" y="214290"/>
            <a:ext cx="6020476" cy="698653"/>
          </a:xfrm>
          <a:prstGeom prst="rect">
            <a:avLst/>
          </a:prstGeom>
          <a:noFill/>
        </p:spPr>
        <p:txBody>
          <a:bodyPr wrap="square" lIns="82292" tIns="41148" rIns="82292" bIns="41148" rtlCol="0">
            <a:spAutoFit/>
          </a:bodyPr>
          <a:lstStyle/>
          <a:p>
            <a:pPr algn="l"/>
            <a:r>
              <a:rPr lang="en-US" sz="4000" b="1" dirty="0" smtClean="0">
                <a:solidFill>
                  <a:srgbClr val="C00000"/>
                </a:solidFill>
              </a:rPr>
              <a:t>1960 </a:t>
            </a:r>
            <a:r>
              <a:rPr lang="en-US" sz="4000" b="1" dirty="0" err="1" smtClean="0">
                <a:solidFill>
                  <a:srgbClr val="C00000"/>
                </a:solidFill>
              </a:rPr>
              <a:t>Kruskal</a:t>
            </a:r>
            <a:r>
              <a:rPr lang="en-US" sz="4000" b="1" dirty="0" smtClean="0">
                <a:solidFill>
                  <a:srgbClr val="C00000"/>
                </a:solidFill>
              </a:rPr>
              <a:t> extension</a:t>
            </a:r>
            <a:endParaRPr lang="it-IT" sz="4000" b="1" dirty="0">
              <a:solidFill>
                <a:srgbClr val="C00000"/>
              </a:solidFill>
            </a:endParaRPr>
          </a:p>
        </p:txBody>
      </p:sp>
      <p:sp>
        <p:nvSpPr>
          <p:cNvPr id="7" name="CasellaDiTesto 6"/>
          <p:cNvSpPr txBox="1"/>
          <p:nvPr/>
        </p:nvSpPr>
        <p:spPr>
          <a:xfrm>
            <a:off x="179512" y="1124744"/>
            <a:ext cx="6172243" cy="1498872"/>
          </a:xfrm>
          <a:prstGeom prst="rect">
            <a:avLst/>
          </a:prstGeom>
          <a:noFill/>
        </p:spPr>
        <p:txBody>
          <a:bodyPr wrap="square" lIns="82292" tIns="41148" rIns="82292" bIns="41148" rtlCol="0">
            <a:spAutoFit/>
          </a:bodyPr>
          <a:lstStyle/>
          <a:p>
            <a:pPr algn="l"/>
            <a:r>
              <a:rPr lang="en-US" dirty="0"/>
              <a:t>M.D. </a:t>
            </a:r>
            <a:r>
              <a:rPr lang="en-US" dirty="0" err="1"/>
              <a:t>Kruskal</a:t>
            </a:r>
            <a:r>
              <a:rPr lang="en-US" dirty="0"/>
              <a:t> was born in New York and was for many years professor in Princeton. Since 1989 joined Rutgers University. Fined mathematical physicist gave important contributions to plasma physics. He is the inventor of the concept of </a:t>
            </a:r>
            <a:r>
              <a:rPr lang="en-US" dirty="0" err="1"/>
              <a:t>solitons</a:t>
            </a:r>
            <a:r>
              <a:rPr lang="en-US" dirty="0"/>
              <a:t>.</a:t>
            </a:r>
            <a:endParaRPr lang="it-IT" dirty="0"/>
          </a:p>
        </p:txBody>
      </p:sp>
      <p:sp>
        <p:nvSpPr>
          <p:cNvPr id="8" name="CasellaDiTesto 7"/>
          <p:cNvSpPr txBox="1"/>
          <p:nvPr/>
        </p:nvSpPr>
        <p:spPr>
          <a:xfrm>
            <a:off x="2578880" y="3107533"/>
            <a:ext cx="3857652" cy="1745093"/>
          </a:xfrm>
          <a:prstGeom prst="rect">
            <a:avLst/>
          </a:prstGeom>
          <a:noFill/>
        </p:spPr>
        <p:txBody>
          <a:bodyPr wrap="square" lIns="82292" tIns="41148" rIns="82292" bIns="41148" rtlCol="0">
            <a:spAutoFit/>
          </a:bodyPr>
          <a:lstStyle/>
          <a:p>
            <a:pPr algn="l"/>
            <a:r>
              <a:rPr lang="en-US" dirty="0"/>
              <a:t>Born in Budapest and chemist by </a:t>
            </a:r>
          </a:p>
          <a:p>
            <a:pPr algn="l"/>
            <a:r>
              <a:rPr lang="en-US" dirty="0"/>
              <a:t>education being a Jew he fled </a:t>
            </a:r>
            <a:r>
              <a:rPr lang="en-US" dirty="0" smtClean="0"/>
              <a:t>from Nazism </a:t>
            </a:r>
            <a:r>
              <a:rPr lang="en-US" dirty="0"/>
              <a:t>and through China reached Australia. He worked as a Mathematician and founded combinatorial geometry.</a:t>
            </a:r>
            <a:endParaRPr lang="it-IT" dirty="0"/>
          </a:p>
        </p:txBody>
      </p:sp>
      <p:sp>
        <p:nvSpPr>
          <p:cNvPr id="9" name="CasellaDiTesto 8"/>
          <p:cNvSpPr txBox="1"/>
          <p:nvPr/>
        </p:nvSpPr>
        <p:spPr>
          <a:xfrm>
            <a:off x="2555776" y="4869160"/>
            <a:ext cx="6236537" cy="1468094"/>
          </a:xfrm>
          <a:prstGeom prst="rect">
            <a:avLst/>
          </a:prstGeom>
          <a:noFill/>
        </p:spPr>
        <p:txBody>
          <a:bodyPr wrap="square" lIns="82292" tIns="41148" rIns="82292" bIns="41148" rtlCol="0">
            <a:spAutoFit/>
          </a:bodyPr>
          <a:lstStyle/>
          <a:p>
            <a:pPr algn="l"/>
            <a:r>
              <a:rPr lang="en-US" b="1" dirty="0">
                <a:solidFill>
                  <a:srgbClr val="C00000"/>
                </a:solidFill>
              </a:rPr>
              <a:t>Independently and almost at the same time (1960)  </a:t>
            </a:r>
            <a:r>
              <a:rPr lang="en-US" b="1" dirty="0" err="1">
                <a:solidFill>
                  <a:srgbClr val="C00000"/>
                </a:solidFill>
              </a:rPr>
              <a:t>Kruskal</a:t>
            </a:r>
            <a:r>
              <a:rPr lang="en-US" b="1" dirty="0">
                <a:solidFill>
                  <a:srgbClr val="C00000"/>
                </a:solidFill>
              </a:rPr>
              <a:t> and </a:t>
            </a:r>
            <a:r>
              <a:rPr lang="en-US" b="1" dirty="0" err="1">
                <a:solidFill>
                  <a:srgbClr val="C00000"/>
                </a:solidFill>
              </a:rPr>
              <a:t>Szekeres</a:t>
            </a:r>
            <a:r>
              <a:rPr lang="en-US" b="1" dirty="0">
                <a:solidFill>
                  <a:srgbClr val="C00000"/>
                </a:solidFill>
              </a:rPr>
              <a:t> found the analytic extension of Schwarzschild space-time. This gave the interpretation of the coordinate singularity as Event Horizon</a:t>
            </a:r>
            <a:endParaRPr lang="it-IT" b="1" dirty="0">
              <a:solidFill>
                <a:srgbClr val="C00000"/>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a:grpSpLocks/>
          </p:cNvGrpSpPr>
          <p:nvPr/>
        </p:nvGrpSpPr>
        <p:grpSpPr bwMode="auto">
          <a:xfrm>
            <a:off x="424343" y="3040380"/>
            <a:ext cx="3887628" cy="3886200"/>
            <a:chOff x="297" y="2128"/>
            <a:chExt cx="2721" cy="2720"/>
          </a:xfrm>
        </p:grpSpPr>
        <p:grpSp>
          <p:nvGrpSpPr>
            <p:cNvPr id="3" name="Group 39"/>
            <p:cNvGrpSpPr>
              <a:grpSpLocks/>
            </p:cNvGrpSpPr>
            <p:nvPr/>
          </p:nvGrpSpPr>
          <p:grpSpPr bwMode="auto">
            <a:xfrm>
              <a:off x="297" y="2128"/>
              <a:ext cx="2721" cy="2672"/>
              <a:chOff x="297" y="2128"/>
              <a:chExt cx="2721" cy="2672"/>
            </a:xfrm>
          </p:grpSpPr>
          <p:graphicFrame>
            <p:nvGraphicFramePr>
              <p:cNvPr id="2053" name="Object 12"/>
              <p:cNvGraphicFramePr>
                <a:graphicFrameLocks noChangeAspect="1"/>
              </p:cNvGraphicFramePr>
              <p:nvPr/>
            </p:nvGraphicFramePr>
            <p:xfrm>
              <a:off x="297" y="2173"/>
              <a:ext cx="2721" cy="2627"/>
            </p:xfrm>
            <a:graphic>
              <a:graphicData uri="http://schemas.openxmlformats.org/presentationml/2006/ole">
                <p:oleObj spid="_x0000_s30725" name="Immagine bitmap" r:id="rId4" imgW="4285714" imgH="4285714" progId="PBrush">
                  <p:embed/>
                </p:oleObj>
              </a:graphicData>
            </a:graphic>
          </p:graphicFrame>
          <p:sp>
            <p:nvSpPr>
              <p:cNvPr id="2084" name="Text Box 16"/>
              <p:cNvSpPr txBox="1">
                <a:spLocks/>
              </p:cNvSpPr>
              <p:nvPr/>
            </p:nvSpPr>
            <p:spPr bwMode="auto">
              <a:xfrm>
                <a:off x="1386" y="2128"/>
                <a:ext cx="273" cy="215"/>
              </a:xfrm>
              <a:prstGeom prst="rect">
                <a:avLst/>
              </a:prstGeom>
              <a:noFill/>
              <a:ln w="25400">
                <a:noFill/>
                <a:miter lim="800000"/>
                <a:headEnd/>
                <a:tailEnd/>
              </a:ln>
            </p:spPr>
            <p:txBody>
              <a:bodyPr lIns="91437" rIns="91437">
                <a:spAutoFit/>
              </a:bodyPr>
              <a:lstStyle/>
              <a:p>
                <a:pPr>
                  <a:spcBef>
                    <a:spcPct val="50000"/>
                  </a:spcBef>
                </a:pPr>
                <a:r>
                  <a:rPr lang="it-IT" sz="1400" dirty="0"/>
                  <a:t>T</a:t>
                </a:r>
              </a:p>
            </p:txBody>
          </p:sp>
          <p:sp>
            <p:nvSpPr>
              <p:cNvPr id="2085" name="Text Box 17"/>
              <p:cNvSpPr txBox="1">
                <a:spLocks/>
              </p:cNvSpPr>
              <p:nvPr/>
            </p:nvSpPr>
            <p:spPr bwMode="auto">
              <a:xfrm>
                <a:off x="2701" y="3353"/>
                <a:ext cx="317" cy="259"/>
              </a:xfrm>
              <a:prstGeom prst="rect">
                <a:avLst/>
              </a:prstGeom>
              <a:noFill/>
              <a:ln w="25400">
                <a:noFill/>
                <a:miter lim="800000"/>
                <a:headEnd/>
                <a:tailEnd/>
              </a:ln>
            </p:spPr>
            <p:txBody>
              <a:bodyPr lIns="91437" rIns="91437">
                <a:spAutoFit/>
              </a:bodyPr>
              <a:lstStyle/>
              <a:p>
                <a:pPr>
                  <a:spcBef>
                    <a:spcPct val="50000"/>
                  </a:spcBef>
                </a:pPr>
                <a:r>
                  <a:rPr lang="it-IT" dirty="0"/>
                  <a:t>X</a:t>
                </a:r>
              </a:p>
            </p:txBody>
          </p:sp>
        </p:grpSp>
        <p:sp>
          <p:nvSpPr>
            <p:cNvPr id="2082" name="Text Box 21"/>
            <p:cNvSpPr txBox="1">
              <a:spLocks/>
            </p:cNvSpPr>
            <p:nvPr/>
          </p:nvSpPr>
          <p:spPr bwMode="auto">
            <a:xfrm>
              <a:off x="1749" y="2309"/>
              <a:ext cx="499" cy="452"/>
            </a:xfrm>
            <a:prstGeom prst="rect">
              <a:avLst/>
            </a:prstGeom>
            <a:noFill/>
            <a:ln w="25400">
              <a:noFill/>
              <a:miter lim="800000"/>
              <a:headEnd/>
              <a:tailEnd/>
            </a:ln>
          </p:spPr>
          <p:txBody>
            <a:bodyPr lIns="91437" rIns="91437">
              <a:spAutoFit/>
            </a:bodyPr>
            <a:lstStyle/>
            <a:p>
              <a:pPr>
                <a:spcBef>
                  <a:spcPct val="50000"/>
                </a:spcBef>
              </a:pPr>
              <a:r>
                <a:rPr lang="it-IT" dirty="0"/>
                <a:t>r = 0</a:t>
              </a:r>
            </a:p>
          </p:txBody>
        </p:sp>
        <p:sp>
          <p:nvSpPr>
            <p:cNvPr id="2083" name="Text Box 31"/>
            <p:cNvSpPr txBox="1">
              <a:spLocks/>
            </p:cNvSpPr>
            <p:nvPr/>
          </p:nvSpPr>
          <p:spPr bwMode="auto">
            <a:xfrm>
              <a:off x="1703" y="4396"/>
              <a:ext cx="499" cy="452"/>
            </a:xfrm>
            <a:prstGeom prst="rect">
              <a:avLst/>
            </a:prstGeom>
            <a:noFill/>
            <a:ln w="25400">
              <a:noFill/>
              <a:miter lim="800000"/>
              <a:headEnd/>
              <a:tailEnd/>
            </a:ln>
          </p:spPr>
          <p:txBody>
            <a:bodyPr lIns="91437" rIns="91437">
              <a:spAutoFit/>
            </a:bodyPr>
            <a:lstStyle/>
            <a:p>
              <a:pPr>
                <a:spcBef>
                  <a:spcPct val="50000"/>
                </a:spcBef>
              </a:pPr>
              <a:r>
                <a:rPr lang="it-IT" dirty="0"/>
                <a:t>r = 0</a:t>
              </a:r>
            </a:p>
          </p:txBody>
        </p:sp>
      </p:grpSp>
      <p:sp>
        <p:nvSpPr>
          <p:cNvPr id="64516" name="Rectangle 4"/>
          <p:cNvSpPr>
            <a:spLocks noGrp="1" noChangeArrowheads="1"/>
          </p:cNvSpPr>
          <p:nvPr>
            <p:ph type="title"/>
          </p:nvPr>
        </p:nvSpPr>
        <p:spPr>
          <a:xfrm>
            <a:off x="230029" y="188595"/>
            <a:ext cx="7828121" cy="1237298"/>
          </a:xfrm>
        </p:spPr>
        <p:txBody>
          <a:bodyPr lIns="82296" tIns="41148" rIns="82296" bIns="41148">
            <a:normAutofit/>
          </a:bodyPr>
          <a:lstStyle/>
          <a:p>
            <a:r>
              <a:rPr lang="it-IT" sz="3200" dirty="0" smtClean="0"/>
              <a:t>Event horizon and Kruskal extension </a:t>
            </a:r>
          </a:p>
        </p:txBody>
      </p:sp>
      <p:sp>
        <p:nvSpPr>
          <p:cNvPr id="2056" name="Rectangle 6"/>
          <p:cNvSpPr>
            <a:spLocks/>
          </p:cNvSpPr>
          <p:nvPr/>
        </p:nvSpPr>
        <p:spPr bwMode="auto">
          <a:xfrm>
            <a:off x="0" y="3233603"/>
            <a:ext cx="166256" cy="360099"/>
          </a:xfrm>
          <a:prstGeom prst="rect">
            <a:avLst/>
          </a:prstGeom>
          <a:noFill/>
          <a:ln w="25400">
            <a:noFill/>
            <a:miter lim="800000"/>
            <a:headEnd/>
            <a:tailEnd/>
          </a:ln>
        </p:spPr>
        <p:txBody>
          <a:bodyPr wrap="none" lIns="82292" tIns="41148" rIns="82292" bIns="41148" anchor="ctr">
            <a:spAutoFit/>
          </a:bodyPr>
          <a:lstStyle/>
          <a:p>
            <a:endParaRPr lang="it-IT"/>
          </a:p>
        </p:txBody>
      </p:sp>
      <p:graphicFrame>
        <p:nvGraphicFramePr>
          <p:cNvPr id="64517" name="Object 5"/>
          <p:cNvGraphicFramePr>
            <a:graphicFrameLocks noChangeAspect="1"/>
          </p:cNvGraphicFramePr>
          <p:nvPr/>
        </p:nvGraphicFramePr>
        <p:xfrm>
          <a:off x="225743" y="2197420"/>
          <a:ext cx="5840730" cy="797243"/>
        </p:xfrm>
        <a:graphic>
          <a:graphicData uri="http://schemas.openxmlformats.org/presentationml/2006/ole">
            <p:oleObj spid="_x0000_s30722" name="Equation" r:id="rId5" imgW="4559300" imgH="622300" progId="Equation.3">
              <p:embed/>
            </p:oleObj>
          </a:graphicData>
        </a:graphic>
      </p:graphicFrame>
      <p:sp>
        <p:nvSpPr>
          <p:cNvPr id="2057" name="Rectangle 8"/>
          <p:cNvSpPr>
            <a:spLocks/>
          </p:cNvSpPr>
          <p:nvPr/>
        </p:nvSpPr>
        <p:spPr bwMode="auto">
          <a:xfrm>
            <a:off x="0" y="3217887"/>
            <a:ext cx="166256" cy="360099"/>
          </a:xfrm>
          <a:prstGeom prst="rect">
            <a:avLst/>
          </a:prstGeom>
          <a:noFill/>
          <a:ln w="25400">
            <a:noFill/>
            <a:miter lim="800000"/>
            <a:headEnd/>
            <a:tailEnd/>
          </a:ln>
        </p:spPr>
        <p:txBody>
          <a:bodyPr wrap="none" lIns="82292" tIns="41148" rIns="82292" bIns="41148" anchor="ctr">
            <a:spAutoFit/>
          </a:bodyPr>
          <a:lstStyle/>
          <a:p>
            <a:endParaRPr lang="it-IT"/>
          </a:p>
        </p:txBody>
      </p:sp>
      <p:graphicFrame>
        <p:nvGraphicFramePr>
          <p:cNvPr id="64519" name="Object 7"/>
          <p:cNvGraphicFramePr>
            <a:graphicFrameLocks noChangeAspect="1"/>
          </p:cNvGraphicFramePr>
          <p:nvPr/>
        </p:nvGraphicFramePr>
        <p:xfrm>
          <a:off x="230029" y="1225868"/>
          <a:ext cx="5832158" cy="777240"/>
        </p:xfrm>
        <a:graphic>
          <a:graphicData uri="http://schemas.openxmlformats.org/presentationml/2006/ole">
            <p:oleObj spid="_x0000_s30723" name="Equation" r:id="rId6" imgW="3429000" imgH="469800" progId="Equation.3">
              <p:embed/>
            </p:oleObj>
          </a:graphicData>
        </a:graphic>
      </p:graphicFrame>
      <p:sp>
        <p:nvSpPr>
          <p:cNvPr id="2058" name="Rectangle 10"/>
          <p:cNvSpPr>
            <a:spLocks/>
          </p:cNvSpPr>
          <p:nvPr/>
        </p:nvSpPr>
        <p:spPr bwMode="auto">
          <a:xfrm>
            <a:off x="-224314" y="2930708"/>
            <a:ext cx="166256" cy="360099"/>
          </a:xfrm>
          <a:prstGeom prst="rect">
            <a:avLst/>
          </a:prstGeom>
          <a:noFill/>
          <a:ln w="25400">
            <a:noFill/>
            <a:miter lim="800000"/>
            <a:headEnd/>
            <a:tailEnd/>
          </a:ln>
        </p:spPr>
        <p:txBody>
          <a:bodyPr wrap="none" lIns="82292" tIns="41148" rIns="82292" bIns="41148" anchor="ctr">
            <a:spAutoFit/>
          </a:bodyPr>
          <a:lstStyle/>
          <a:p>
            <a:endParaRPr lang="it-IT"/>
          </a:p>
        </p:txBody>
      </p:sp>
      <p:graphicFrame>
        <p:nvGraphicFramePr>
          <p:cNvPr id="64521" name="Object 9"/>
          <p:cNvGraphicFramePr>
            <a:graphicFrameLocks noChangeAspect="1"/>
          </p:cNvGraphicFramePr>
          <p:nvPr/>
        </p:nvGraphicFramePr>
        <p:xfrm>
          <a:off x="6192204" y="1355884"/>
          <a:ext cx="2813209" cy="1677353"/>
        </p:xfrm>
        <a:graphic>
          <a:graphicData uri="http://schemas.openxmlformats.org/presentationml/2006/ole">
            <p:oleObj spid="_x0000_s30724" name="Equation" r:id="rId7" imgW="2476500" imgH="1308100" progId="Equation.3">
              <p:embed/>
            </p:oleObj>
          </a:graphicData>
        </a:graphic>
      </p:graphicFrame>
      <p:sp>
        <p:nvSpPr>
          <p:cNvPr id="64523" name="AutoShape 11"/>
          <p:cNvSpPr>
            <a:spLocks/>
          </p:cNvSpPr>
          <p:nvPr/>
        </p:nvSpPr>
        <p:spPr bwMode="auto">
          <a:xfrm rot="5400000">
            <a:off x="5238933" y="1609939"/>
            <a:ext cx="711518" cy="1037273"/>
          </a:xfrm>
          <a:custGeom>
            <a:avLst/>
            <a:gdLst>
              <a:gd name="T0" fmla="*/ 395288 w 21600"/>
              <a:gd name="T1" fmla="*/ 0 h 21600"/>
              <a:gd name="T2" fmla="*/ 0 w 21600"/>
              <a:gd name="T3" fmla="*/ 823255 h 21600"/>
              <a:gd name="T4" fmla="*/ 395288 w 21600"/>
              <a:gd name="T5" fmla="*/ 987863 h 21600"/>
              <a:gd name="T6" fmla="*/ 790575 w 21600"/>
              <a:gd name="T7" fmla="*/ 823255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blipFill dpi="0" rotWithShape="0">
            <a:blip r:embed="rId8" cstate="print"/>
            <a:srcRect/>
            <a:tile tx="0" ty="0" sx="100000" sy="100000" flip="none" algn="tl"/>
          </a:blipFill>
          <a:ln w="25400">
            <a:solidFill>
              <a:srgbClr val="000000"/>
            </a:solidFill>
            <a:miter lim="800000"/>
            <a:headEnd/>
            <a:tailEnd/>
          </a:ln>
        </p:spPr>
        <p:txBody>
          <a:bodyPr wrap="none" lIns="82292" tIns="41148" rIns="82292" bIns="41148" anchor="ctr"/>
          <a:lstStyle/>
          <a:p>
            <a:endParaRPr lang="it-IT"/>
          </a:p>
        </p:txBody>
      </p:sp>
      <p:sp>
        <p:nvSpPr>
          <p:cNvPr id="2060" name="Rectangle 13"/>
          <p:cNvSpPr>
            <a:spLocks/>
          </p:cNvSpPr>
          <p:nvPr/>
        </p:nvSpPr>
        <p:spPr bwMode="auto">
          <a:xfrm>
            <a:off x="0" y="1584826"/>
            <a:ext cx="166256" cy="360099"/>
          </a:xfrm>
          <a:prstGeom prst="rect">
            <a:avLst/>
          </a:prstGeom>
          <a:noFill/>
          <a:ln w="25400">
            <a:noFill/>
            <a:miter lim="800000"/>
            <a:headEnd/>
            <a:tailEnd/>
          </a:ln>
        </p:spPr>
        <p:txBody>
          <a:bodyPr wrap="none" lIns="82292" tIns="41148" rIns="82292" bIns="41148" anchor="ctr">
            <a:spAutoFit/>
          </a:bodyPr>
          <a:lstStyle/>
          <a:p>
            <a:endParaRPr lang="it-IT"/>
          </a:p>
        </p:txBody>
      </p:sp>
      <p:sp>
        <p:nvSpPr>
          <p:cNvPr id="2061" name="Rectangle 15"/>
          <p:cNvSpPr>
            <a:spLocks/>
          </p:cNvSpPr>
          <p:nvPr/>
        </p:nvSpPr>
        <p:spPr bwMode="auto">
          <a:xfrm>
            <a:off x="0" y="1584826"/>
            <a:ext cx="166256" cy="360099"/>
          </a:xfrm>
          <a:prstGeom prst="rect">
            <a:avLst/>
          </a:prstGeom>
          <a:noFill/>
          <a:ln w="25400">
            <a:noFill/>
            <a:miter lim="800000"/>
            <a:headEnd/>
            <a:tailEnd/>
          </a:ln>
        </p:spPr>
        <p:txBody>
          <a:bodyPr wrap="none" lIns="82292" tIns="41148" rIns="82292" bIns="41148" anchor="ctr">
            <a:spAutoFit/>
          </a:bodyPr>
          <a:lstStyle/>
          <a:p>
            <a:endParaRPr lang="it-IT"/>
          </a:p>
        </p:txBody>
      </p:sp>
      <p:grpSp>
        <p:nvGrpSpPr>
          <p:cNvPr id="4" name="Group 42"/>
          <p:cNvGrpSpPr>
            <a:grpSpLocks/>
          </p:cNvGrpSpPr>
          <p:nvPr/>
        </p:nvGrpSpPr>
        <p:grpSpPr bwMode="auto">
          <a:xfrm>
            <a:off x="3406147" y="4271961"/>
            <a:ext cx="3821907" cy="605790"/>
            <a:chOff x="2384" y="2990"/>
            <a:chExt cx="2675" cy="424"/>
          </a:xfrm>
        </p:grpSpPr>
        <p:sp>
          <p:nvSpPr>
            <p:cNvPr id="2079" name="Freeform 20"/>
            <p:cNvSpPr>
              <a:spLocks/>
            </p:cNvSpPr>
            <p:nvPr/>
          </p:nvSpPr>
          <p:spPr bwMode="auto">
            <a:xfrm>
              <a:off x="2384" y="2990"/>
              <a:ext cx="1180" cy="287"/>
            </a:xfrm>
            <a:custGeom>
              <a:avLst/>
              <a:gdLst>
                <a:gd name="T0" fmla="*/ 0 w 1180"/>
                <a:gd name="T1" fmla="*/ 0 h 287"/>
                <a:gd name="T2" fmla="*/ 91 w 1180"/>
                <a:gd name="T3" fmla="*/ 91 h 287"/>
                <a:gd name="T4" fmla="*/ 272 w 1180"/>
                <a:gd name="T5" fmla="*/ 46 h 287"/>
                <a:gd name="T6" fmla="*/ 409 w 1180"/>
                <a:gd name="T7" fmla="*/ 272 h 287"/>
                <a:gd name="T8" fmla="*/ 862 w 1180"/>
                <a:gd name="T9" fmla="*/ 136 h 287"/>
                <a:gd name="T10" fmla="*/ 1089 w 1180"/>
                <a:gd name="T11" fmla="*/ 182 h 287"/>
                <a:gd name="T12" fmla="*/ 1180 w 1180"/>
                <a:gd name="T13" fmla="*/ 227 h 287"/>
                <a:gd name="T14" fmla="*/ 0 60000 65536"/>
                <a:gd name="T15" fmla="*/ 0 60000 65536"/>
                <a:gd name="T16" fmla="*/ 0 60000 65536"/>
                <a:gd name="T17" fmla="*/ 0 60000 65536"/>
                <a:gd name="T18" fmla="*/ 0 60000 65536"/>
                <a:gd name="T19" fmla="*/ 0 60000 65536"/>
                <a:gd name="T20" fmla="*/ 0 60000 65536"/>
                <a:gd name="T21" fmla="*/ 0 w 1180"/>
                <a:gd name="T22" fmla="*/ 0 h 287"/>
                <a:gd name="T23" fmla="*/ 1180 w 1180"/>
                <a:gd name="T24" fmla="*/ 287 h 2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0" h="287">
                  <a:moveTo>
                    <a:pt x="0" y="0"/>
                  </a:moveTo>
                  <a:cubicBezTo>
                    <a:pt x="23" y="41"/>
                    <a:pt x="46" y="83"/>
                    <a:pt x="91" y="91"/>
                  </a:cubicBezTo>
                  <a:cubicBezTo>
                    <a:pt x="136" y="99"/>
                    <a:pt x="219" y="16"/>
                    <a:pt x="272" y="46"/>
                  </a:cubicBezTo>
                  <a:cubicBezTo>
                    <a:pt x="325" y="76"/>
                    <a:pt x="311" y="257"/>
                    <a:pt x="409" y="272"/>
                  </a:cubicBezTo>
                  <a:cubicBezTo>
                    <a:pt x="507" y="287"/>
                    <a:pt x="749" y="151"/>
                    <a:pt x="862" y="136"/>
                  </a:cubicBezTo>
                  <a:cubicBezTo>
                    <a:pt x="975" y="121"/>
                    <a:pt x="1036" y="167"/>
                    <a:pt x="1089" y="182"/>
                  </a:cubicBezTo>
                  <a:cubicBezTo>
                    <a:pt x="1142" y="197"/>
                    <a:pt x="1161" y="212"/>
                    <a:pt x="1180" y="227"/>
                  </a:cubicBezTo>
                </a:path>
              </a:pathLst>
            </a:custGeom>
            <a:noFill/>
            <a:ln w="25400">
              <a:solidFill>
                <a:schemeClr val="hlink"/>
              </a:solidFill>
              <a:round/>
              <a:headEnd type="arrow" w="med" len="med"/>
              <a:tailEnd/>
            </a:ln>
          </p:spPr>
          <p:txBody>
            <a:bodyPr/>
            <a:lstStyle/>
            <a:p>
              <a:endParaRPr lang="it-IT"/>
            </a:p>
          </p:txBody>
        </p:sp>
        <p:sp>
          <p:nvSpPr>
            <p:cNvPr id="2080" name="Text Box 22"/>
            <p:cNvSpPr txBox="1">
              <a:spLocks/>
            </p:cNvSpPr>
            <p:nvPr/>
          </p:nvSpPr>
          <p:spPr bwMode="auto">
            <a:xfrm>
              <a:off x="3608" y="3080"/>
              <a:ext cx="1451" cy="334"/>
            </a:xfrm>
            <a:prstGeom prst="rect">
              <a:avLst/>
            </a:prstGeom>
            <a:solidFill>
              <a:schemeClr val="bg1"/>
            </a:solidFill>
            <a:ln w="25400">
              <a:solidFill>
                <a:srgbClr val="FF0000"/>
              </a:solidFill>
              <a:miter lim="800000"/>
              <a:headEnd/>
              <a:tailEnd/>
            </a:ln>
          </p:spPr>
          <p:txBody>
            <a:bodyPr lIns="91437" rIns="91437">
              <a:spAutoFit/>
            </a:bodyPr>
            <a:lstStyle/>
            <a:p>
              <a:pPr>
                <a:spcBef>
                  <a:spcPct val="50000"/>
                </a:spcBef>
              </a:pPr>
              <a:r>
                <a:rPr lang="it-IT" sz="2500" dirty="0" err="1"/>
                <a:t>r</a:t>
              </a:r>
              <a:r>
                <a:rPr lang="it-IT" sz="2500" baseline="-25000" dirty="0" err="1"/>
                <a:t>s</a:t>
              </a:r>
              <a:r>
                <a:rPr lang="it-IT" sz="2500" dirty="0"/>
                <a:t>&lt; r = </a:t>
              </a:r>
              <a:r>
                <a:rPr lang="it-IT" sz="2500" dirty="0" err="1"/>
                <a:t>cost</a:t>
              </a:r>
              <a:endParaRPr lang="it-IT" sz="2500" dirty="0"/>
            </a:p>
          </p:txBody>
        </p:sp>
      </p:grpSp>
      <p:grpSp>
        <p:nvGrpSpPr>
          <p:cNvPr id="5" name="Group 41"/>
          <p:cNvGrpSpPr>
            <a:grpSpLocks/>
          </p:cNvGrpSpPr>
          <p:nvPr/>
        </p:nvGrpSpPr>
        <p:grpSpPr bwMode="auto">
          <a:xfrm>
            <a:off x="3794760" y="2910363"/>
            <a:ext cx="2914650" cy="671512"/>
            <a:chOff x="2656" y="2037"/>
            <a:chExt cx="2040" cy="470"/>
          </a:xfrm>
        </p:grpSpPr>
        <p:sp>
          <p:nvSpPr>
            <p:cNvPr id="2077" name="Text Box 23"/>
            <p:cNvSpPr txBox="1">
              <a:spLocks/>
            </p:cNvSpPr>
            <p:nvPr/>
          </p:nvSpPr>
          <p:spPr bwMode="auto">
            <a:xfrm>
              <a:off x="3245" y="2173"/>
              <a:ext cx="1451" cy="334"/>
            </a:xfrm>
            <a:prstGeom prst="rect">
              <a:avLst/>
            </a:prstGeom>
            <a:solidFill>
              <a:schemeClr val="hlink"/>
            </a:solidFill>
            <a:ln w="25400">
              <a:solidFill>
                <a:schemeClr val="accent2"/>
              </a:solidFill>
              <a:miter lim="800000"/>
              <a:headEnd/>
              <a:tailEnd/>
            </a:ln>
          </p:spPr>
          <p:txBody>
            <a:bodyPr lIns="91437" rIns="91437">
              <a:spAutoFit/>
            </a:bodyPr>
            <a:lstStyle/>
            <a:p>
              <a:pPr>
                <a:spcBef>
                  <a:spcPct val="50000"/>
                </a:spcBef>
              </a:pPr>
              <a:r>
                <a:rPr lang="it-IT" sz="2500" dirty="0" err="1">
                  <a:solidFill>
                    <a:srgbClr val="FFFF00"/>
                  </a:solidFill>
                </a:rPr>
                <a:t>r</a:t>
              </a:r>
              <a:r>
                <a:rPr lang="it-IT" sz="2500" baseline="-25000" dirty="0" err="1">
                  <a:solidFill>
                    <a:srgbClr val="FFFF00"/>
                  </a:solidFill>
                </a:rPr>
                <a:t>s</a:t>
              </a:r>
              <a:r>
                <a:rPr lang="it-IT" sz="2500" dirty="0">
                  <a:solidFill>
                    <a:srgbClr val="FFFF00"/>
                  </a:solidFill>
                </a:rPr>
                <a:t>&gt; r = </a:t>
              </a:r>
              <a:r>
                <a:rPr lang="it-IT" sz="2500" dirty="0" err="1">
                  <a:solidFill>
                    <a:srgbClr val="FFFF00"/>
                  </a:solidFill>
                </a:rPr>
                <a:t>cost</a:t>
              </a:r>
              <a:endParaRPr lang="it-IT" sz="2500" dirty="0">
                <a:solidFill>
                  <a:srgbClr val="FFFF00"/>
                </a:solidFill>
              </a:endParaRPr>
            </a:p>
          </p:txBody>
        </p:sp>
        <p:sp>
          <p:nvSpPr>
            <p:cNvPr id="2078" name="Freeform 27"/>
            <p:cNvSpPr>
              <a:spLocks/>
            </p:cNvSpPr>
            <p:nvPr/>
          </p:nvSpPr>
          <p:spPr bwMode="auto">
            <a:xfrm>
              <a:off x="2656" y="2037"/>
              <a:ext cx="596" cy="265"/>
            </a:xfrm>
            <a:custGeom>
              <a:avLst/>
              <a:gdLst>
                <a:gd name="T0" fmla="*/ 7 w 596"/>
                <a:gd name="T1" fmla="*/ 265 h 265"/>
                <a:gd name="T2" fmla="*/ 7 w 596"/>
                <a:gd name="T3" fmla="*/ 129 h 265"/>
                <a:gd name="T4" fmla="*/ 52 w 596"/>
                <a:gd name="T5" fmla="*/ 38 h 265"/>
                <a:gd name="T6" fmla="*/ 233 w 596"/>
                <a:gd name="T7" fmla="*/ 38 h 265"/>
                <a:gd name="T8" fmla="*/ 596 w 596"/>
                <a:gd name="T9" fmla="*/ 265 h 265"/>
                <a:gd name="T10" fmla="*/ 0 60000 65536"/>
                <a:gd name="T11" fmla="*/ 0 60000 65536"/>
                <a:gd name="T12" fmla="*/ 0 60000 65536"/>
                <a:gd name="T13" fmla="*/ 0 60000 65536"/>
                <a:gd name="T14" fmla="*/ 0 60000 65536"/>
                <a:gd name="T15" fmla="*/ 0 w 596"/>
                <a:gd name="T16" fmla="*/ 0 h 265"/>
                <a:gd name="T17" fmla="*/ 596 w 596"/>
                <a:gd name="T18" fmla="*/ 265 h 265"/>
              </a:gdLst>
              <a:ahLst/>
              <a:cxnLst>
                <a:cxn ang="T10">
                  <a:pos x="T0" y="T1"/>
                </a:cxn>
                <a:cxn ang="T11">
                  <a:pos x="T2" y="T3"/>
                </a:cxn>
                <a:cxn ang="T12">
                  <a:pos x="T4" y="T5"/>
                </a:cxn>
                <a:cxn ang="T13">
                  <a:pos x="T6" y="T7"/>
                </a:cxn>
                <a:cxn ang="T14">
                  <a:pos x="T8" y="T9"/>
                </a:cxn>
              </a:cxnLst>
              <a:rect l="T15" t="T16" r="T17" b="T18"/>
              <a:pathLst>
                <a:path w="596" h="265">
                  <a:moveTo>
                    <a:pt x="7" y="265"/>
                  </a:moveTo>
                  <a:cubicBezTo>
                    <a:pt x="3" y="216"/>
                    <a:pt x="0" y="167"/>
                    <a:pt x="7" y="129"/>
                  </a:cubicBezTo>
                  <a:cubicBezTo>
                    <a:pt x="14" y="91"/>
                    <a:pt x="14" y="53"/>
                    <a:pt x="52" y="38"/>
                  </a:cubicBezTo>
                  <a:cubicBezTo>
                    <a:pt x="90" y="23"/>
                    <a:pt x="142" y="0"/>
                    <a:pt x="233" y="38"/>
                  </a:cubicBezTo>
                  <a:cubicBezTo>
                    <a:pt x="324" y="76"/>
                    <a:pt x="460" y="170"/>
                    <a:pt x="596" y="265"/>
                  </a:cubicBezTo>
                </a:path>
              </a:pathLst>
            </a:custGeom>
            <a:noFill/>
            <a:ln w="25400">
              <a:solidFill>
                <a:schemeClr val="accent2"/>
              </a:solidFill>
              <a:round/>
              <a:headEnd/>
              <a:tailEnd type="triangle" w="med" len="med"/>
            </a:ln>
          </p:spPr>
          <p:txBody>
            <a:bodyPr/>
            <a:lstStyle/>
            <a:p>
              <a:endParaRPr lang="it-IT"/>
            </a:p>
          </p:txBody>
        </p:sp>
      </p:grpSp>
      <p:sp>
        <p:nvSpPr>
          <p:cNvPr id="2064" name="Text Box 29"/>
          <p:cNvSpPr txBox="1">
            <a:spLocks/>
          </p:cNvSpPr>
          <p:nvPr/>
        </p:nvSpPr>
        <p:spPr bwMode="auto">
          <a:xfrm>
            <a:off x="5090639" y="3687605"/>
            <a:ext cx="2851785" cy="360099"/>
          </a:xfrm>
          <a:prstGeom prst="rect">
            <a:avLst/>
          </a:prstGeom>
          <a:noFill/>
          <a:ln w="25400">
            <a:noFill/>
            <a:miter lim="800000"/>
            <a:headEnd/>
            <a:tailEnd/>
          </a:ln>
        </p:spPr>
        <p:txBody>
          <a:bodyPr lIns="82292" tIns="41148" rIns="82292" bIns="41148">
            <a:spAutoFit/>
          </a:bodyPr>
          <a:lstStyle/>
          <a:p>
            <a:pPr>
              <a:spcBef>
                <a:spcPct val="50000"/>
              </a:spcBef>
            </a:pPr>
            <a:endParaRPr lang="it-IT"/>
          </a:p>
        </p:txBody>
      </p:sp>
      <p:grpSp>
        <p:nvGrpSpPr>
          <p:cNvPr id="6" name="Group 43"/>
          <p:cNvGrpSpPr>
            <a:grpSpLocks/>
          </p:cNvGrpSpPr>
          <p:nvPr/>
        </p:nvGrpSpPr>
        <p:grpSpPr bwMode="auto">
          <a:xfrm>
            <a:off x="4053364" y="3298994"/>
            <a:ext cx="3500438" cy="758666"/>
            <a:chOff x="2837" y="2309"/>
            <a:chExt cx="2450" cy="531"/>
          </a:xfrm>
        </p:grpSpPr>
        <p:sp>
          <p:nvSpPr>
            <p:cNvPr id="2075" name="Line 28"/>
            <p:cNvSpPr>
              <a:spLocks noChangeShapeType="1"/>
            </p:cNvSpPr>
            <p:nvPr/>
          </p:nvSpPr>
          <p:spPr bwMode="auto">
            <a:xfrm>
              <a:off x="2837" y="2309"/>
              <a:ext cx="681" cy="454"/>
            </a:xfrm>
            <a:prstGeom prst="line">
              <a:avLst/>
            </a:prstGeom>
            <a:noFill/>
            <a:ln w="25400">
              <a:solidFill>
                <a:srgbClr val="000000"/>
              </a:solidFill>
              <a:round/>
              <a:headEnd/>
              <a:tailEnd type="triangle" w="med" len="med"/>
            </a:ln>
          </p:spPr>
          <p:txBody>
            <a:bodyPr/>
            <a:lstStyle/>
            <a:p>
              <a:endParaRPr lang="it-IT"/>
            </a:p>
          </p:txBody>
        </p:sp>
        <p:sp>
          <p:nvSpPr>
            <p:cNvPr id="2076" name="Text Box 30"/>
            <p:cNvSpPr txBox="1">
              <a:spLocks/>
            </p:cNvSpPr>
            <p:nvPr/>
          </p:nvSpPr>
          <p:spPr bwMode="auto">
            <a:xfrm>
              <a:off x="3518" y="2581"/>
              <a:ext cx="1769" cy="259"/>
            </a:xfrm>
            <a:prstGeom prst="rect">
              <a:avLst/>
            </a:prstGeom>
            <a:solidFill>
              <a:schemeClr val="tx1"/>
            </a:solidFill>
            <a:ln w="25400">
              <a:solidFill>
                <a:schemeClr val="accent2"/>
              </a:solidFill>
              <a:miter lim="800000"/>
              <a:headEnd/>
              <a:tailEnd/>
            </a:ln>
          </p:spPr>
          <p:txBody>
            <a:bodyPr lIns="91437" rIns="91437">
              <a:spAutoFit/>
            </a:bodyPr>
            <a:lstStyle/>
            <a:p>
              <a:pPr>
                <a:spcBef>
                  <a:spcPct val="50000"/>
                </a:spcBef>
              </a:pPr>
              <a:r>
                <a:rPr lang="it-IT">
                  <a:solidFill>
                    <a:schemeClr val="folHlink"/>
                  </a:solidFill>
                </a:rPr>
                <a:t>r = r</a:t>
              </a:r>
              <a:r>
                <a:rPr lang="it-IT" baseline="-25000">
                  <a:solidFill>
                    <a:schemeClr val="folHlink"/>
                  </a:solidFill>
                </a:rPr>
                <a:t>s</a:t>
              </a:r>
            </a:p>
          </p:txBody>
        </p:sp>
      </p:grpSp>
      <p:grpSp>
        <p:nvGrpSpPr>
          <p:cNvPr id="7" name="Group 40"/>
          <p:cNvGrpSpPr>
            <a:grpSpLocks/>
          </p:cNvGrpSpPr>
          <p:nvPr/>
        </p:nvGrpSpPr>
        <p:grpSpPr bwMode="auto">
          <a:xfrm>
            <a:off x="1008697" y="4271963"/>
            <a:ext cx="2720340" cy="1811655"/>
            <a:chOff x="705" y="2990"/>
            <a:chExt cx="1905" cy="1268"/>
          </a:xfrm>
        </p:grpSpPr>
        <p:sp>
          <p:nvSpPr>
            <p:cNvPr id="2071" name="Text Box 32"/>
            <p:cNvSpPr txBox="1">
              <a:spLocks/>
            </p:cNvSpPr>
            <p:nvPr/>
          </p:nvSpPr>
          <p:spPr bwMode="auto">
            <a:xfrm>
              <a:off x="1476" y="2990"/>
              <a:ext cx="363" cy="259"/>
            </a:xfrm>
            <a:prstGeom prst="rect">
              <a:avLst/>
            </a:prstGeom>
            <a:noFill/>
            <a:ln w="25400">
              <a:noFill/>
              <a:miter lim="800000"/>
              <a:headEnd/>
              <a:tailEnd/>
            </a:ln>
          </p:spPr>
          <p:txBody>
            <a:bodyPr lIns="91437" rIns="91437">
              <a:spAutoFit/>
            </a:bodyPr>
            <a:lstStyle/>
            <a:p>
              <a:pPr>
                <a:spcBef>
                  <a:spcPct val="50000"/>
                </a:spcBef>
              </a:pPr>
              <a:r>
                <a:rPr lang="it-IT">
                  <a:solidFill>
                    <a:srgbClr val="009900"/>
                  </a:solidFill>
                </a:rPr>
                <a:t>II</a:t>
              </a:r>
            </a:p>
          </p:txBody>
        </p:sp>
        <p:sp>
          <p:nvSpPr>
            <p:cNvPr id="2072" name="Text Box 33"/>
            <p:cNvSpPr txBox="1">
              <a:spLocks/>
            </p:cNvSpPr>
            <p:nvPr/>
          </p:nvSpPr>
          <p:spPr bwMode="auto">
            <a:xfrm>
              <a:off x="2338" y="3307"/>
              <a:ext cx="272" cy="259"/>
            </a:xfrm>
            <a:prstGeom prst="rect">
              <a:avLst/>
            </a:prstGeom>
            <a:noFill/>
            <a:ln w="25400">
              <a:noFill/>
              <a:miter lim="800000"/>
              <a:headEnd/>
              <a:tailEnd/>
            </a:ln>
          </p:spPr>
          <p:txBody>
            <a:bodyPr lIns="91437" rIns="91437">
              <a:spAutoFit/>
            </a:bodyPr>
            <a:lstStyle/>
            <a:p>
              <a:pPr>
                <a:spcBef>
                  <a:spcPct val="50000"/>
                </a:spcBef>
              </a:pPr>
              <a:r>
                <a:rPr lang="it-IT">
                  <a:solidFill>
                    <a:srgbClr val="009900"/>
                  </a:solidFill>
                </a:rPr>
                <a:t>I</a:t>
              </a:r>
            </a:p>
          </p:txBody>
        </p:sp>
        <p:sp>
          <p:nvSpPr>
            <p:cNvPr id="2073" name="Text Box 34"/>
            <p:cNvSpPr txBox="1">
              <a:spLocks/>
            </p:cNvSpPr>
            <p:nvPr/>
          </p:nvSpPr>
          <p:spPr bwMode="auto">
            <a:xfrm>
              <a:off x="1476" y="3806"/>
              <a:ext cx="363" cy="452"/>
            </a:xfrm>
            <a:prstGeom prst="rect">
              <a:avLst/>
            </a:prstGeom>
            <a:noFill/>
            <a:ln w="25400">
              <a:noFill/>
              <a:miter lim="800000"/>
              <a:headEnd/>
              <a:tailEnd/>
            </a:ln>
          </p:spPr>
          <p:txBody>
            <a:bodyPr lIns="91437" rIns="91437">
              <a:spAutoFit/>
            </a:bodyPr>
            <a:lstStyle/>
            <a:p>
              <a:pPr>
                <a:spcBef>
                  <a:spcPct val="50000"/>
                </a:spcBef>
              </a:pPr>
              <a:r>
                <a:rPr lang="it-IT">
                  <a:solidFill>
                    <a:srgbClr val="009900"/>
                  </a:solidFill>
                </a:rPr>
                <a:t>III</a:t>
              </a:r>
            </a:p>
          </p:txBody>
        </p:sp>
        <p:sp>
          <p:nvSpPr>
            <p:cNvPr id="2074" name="Text Box 35"/>
            <p:cNvSpPr txBox="1">
              <a:spLocks/>
            </p:cNvSpPr>
            <p:nvPr/>
          </p:nvSpPr>
          <p:spPr bwMode="auto">
            <a:xfrm>
              <a:off x="705" y="3307"/>
              <a:ext cx="453" cy="259"/>
            </a:xfrm>
            <a:prstGeom prst="rect">
              <a:avLst/>
            </a:prstGeom>
            <a:noFill/>
            <a:ln w="25400">
              <a:noFill/>
              <a:miter lim="800000"/>
              <a:headEnd/>
              <a:tailEnd/>
            </a:ln>
          </p:spPr>
          <p:txBody>
            <a:bodyPr lIns="91437" rIns="91437">
              <a:spAutoFit/>
            </a:bodyPr>
            <a:lstStyle/>
            <a:p>
              <a:pPr>
                <a:spcBef>
                  <a:spcPct val="50000"/>
                </a:spcBef>
              </a:pPr>
              <a:r>
                <a:rPr lang="it-IT">
                  <a:solidFill>
                    <a:srgbClr val="009900"/>
                  </a:solidFill>
                </a:rPr>
                <a:t>IV</a:t>
              </a:r>
            </a:p>
          </p:txBody>
        </p:sp>
      </p:grpSp>
      <p:grpSp>
        <p:nvGrpSpPr>
          <p:cNvPr id="8" name="Group 44"/>
          <p:cNvGrpSpPr>
            <a:grpSpLocks/>
          </p:cNvGrpSpPr>
          <p:nvPr/>
        </p:nvGrpSpPr>
        <p:grpSpPr bwMode="auto">
          <a:xfrm>
            <a:off x="4427984" y="5157192"/>
            <a:ext cx="4469130" cy="1427322"/>
            <a:chOff x="3155" y="3625"/>
            <a:chExt cx="3129" cy="998"/>
          </a:xfrm>
        </p:grpSpPr>
        <p:sp>
          <p:nvSpPr>
            <p:cNvPr id="2068" name="Rectangle 38"/>
            <p:cNvSpPr>
              <a:spLocks/>
            </p:cNvSpPr>
            <p:nvPr/>
          </p:nvSpPr>
          <p:spPr bwMode="auto">
            <a:xfrm>
              <a:off x="3245" y="3625"/>
              <a:ext cx="2903" cy="998"/>
            </a:xfrm>
            <a:prstGeom prst="rect">
              <a:avLst/>
            </a:prstGeom>
            <a:solidFill>
              <a:srgbClr val="FF9900"/>
            </a:solidFill>
            <a:ln w="25400">
              <a:solidFill>
                <a:srgbClr val="000000"/>
              </a:solidFill>
              <a:miter lim="800000"/>
              <a:headEnd/>
              <a:tailEnd/>
            </a:ln>
          </p:spPr>
          <p:txBody>
            <a:bodyPr wrap="none" anchor="ctr"/>
            <a:lstStyle/>
            <a:p>
              <a:endParaRPr lang="it-IT"/>
            </a:p>
          </p:txBody>
        </p:sp>
        <p:pic>
          <p:nvPicPr>
            <p:cNvPr id="2069" name="Picture 36" descr="txp_fig"/>
            <p:cNvPicPr>
              <a:picLocks noChangeAspect="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971" y="4169"/>
              <a:ext cx="1296" cy="240"/>
            </a:xfrm>
            <a:prstGeom prst="rect">
              <a:avLst/>
            </a:prstGeom>
            <a:noFill/>
            <a:ln w="25400">
              <a:noFill/>
              <a:miter lim="800000"/>
              <a:headEnd/>
              <a:tailEnd/>
            </a:ln>
          </p:spPr>
        </p:pic>
        <p:sp>
          <p:nvSpPr>
            <p:cNvPr id="2070" name="Text Box 37"/>
            <p:cNvSpPr txBox="1">
              <a:spLocks/>
            </p:cNvSpPr>
            <p:nvPr/>
          </p:nvSpPr>
          <p:spPr bwMode="auto">
            <a:xfrm>
              <a:off x="3155" y="3715"/>
              <a:ext cx="3129" cy="258"/>
            </a:xfrm>
            <a:prstGeom prst="rect">
              <a:avLst/>
            </a:prstGeom>
            <a:noFill/>
            <a:ln w="25400">
              <a:noFill/>
              <a:miter lim="800000"/>
              <a:headEnd/>
              <a:tailEnd/>
            </a:ln>
          </p:spPr>
          <p:txBody>
            <a:bodyPr lIns="91437" rIns="91437">
              <a:spAutoFit/>
            </a:bodyPr>
            <a:lstStyle/>
            <a:p>
              <a:pPr algn="ctr">
                <a:spcBef>
                  <a:spcPct val="50000"/>
                </a:spcBef>
              </a:pPr>
              <a:r>
                <a:rPr lang="it-IT" dirty="0"/>
                <a:t>Event horizon</a:t>
              </a:r>
            </a:p>
          </p:txBody>
        </p:sp>
      </p:gr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p:cNvSpPr>
            <a:spLocks noGrp="1"/>
          </p:cNvSpPr>
          <p:nvPr>
            <p:ph type="title"/>
          </p:nvPr>
        </p:nvSpPr>
        <p:spPr>
          <a:xfrm>
            <a:off x="611560" y="476672"/>
            <a:ext cx="7772400" cy="1143000"/>
          </a:xfrm>
        </p:spPr>
        <p:txBody>
          <a:bodyPr lIns="82296" tIns="41148" rIns="82296" bIns="41148">
            <a:normAutofit fontScale="90000"/>
          </a:bodyPr>
          <a:lstStyle/>
          <a:p>
            <a:pPr algn="l" eaLnBrk="1" hangingPunct="1"/>
            <a:r>
              <a:rPr lang="en-US" b="1" dirty="0" smtClean="0">
                <a:solidFill>
                  <a:srgbClr val="C00000"/>
                </a:solidFill>
              </a:rPr>
              <a:t>1963</a:t>
            </a:r>
            <a:r>
              <a:rPr lang="en-US" dirty="0" smtClean="0"/>
              <a:t>: Roy Kerr discovers the metric describing rotating BH</a:t>
            </a:r>
            <a:endParaRPr lang="it-IT" dirty="0" smtClean="0"/>
          </a:p>
        </p:txBody>
      </p:sp>
      <p:pic>
        <p:nvPicPr>
          <p:cNvPr id="27651" name="Segnaposto contenuto 3" descr="Kerr_Roy.jpg"/>
          <p:cNvPicPr>
            <a:picLocks noGrp="1" noChangeAspect="1"/>
          </p:cNvPicPr>
          <p:nvPr>
            <p:ph idx="1"/>
          </p:nvPr>
        </p:nvPicPr>
        <p:blipFill>
          <a:blip r:embed="rId2" cstate="print"/>
          <a:srcRect/>
          <a:stretch>
            <a:fillRect/>
          </a:stretch>
        </p:blipFill>
        <p:spPr>
          <a:xfrm>
            <a:off x="5148064" y="1772816"/>
            <a:ext cx="3750469" cy="4050507"/>
          </a:xfrm>
        </p:spPr>
      </p:pic>
      <p:sp>
        <p:nvSpPr>
          <p:cNvPr id="4" name="CasellaDiTesto 3"/>
          <p:cNvSpPr txBox="1"/>
          <p:nvPr/>
        </p:nvSpPr>
        <p:spPr>
          <a:xfrm>
            <a:off x="5148064" y="6021288"/>
            <a:ext cx="3664769" cy="360099"/>
          </a:xfrm>
          <a:prstGeom prst="rect">
            <a:avLst/>
          </a:prstGeom>
          <a:noFill/>
        </p:spPr>
        <p:txBody>
          <a:bodyPr wrap="square" lIns="82292" tIns="41148" rIns="82292" bIns="41148" rtlCol="0">
            <a:spAutoFit/>
          </a:bodyPr>
          <a:lstStyle/>
          <a:p>
            <a:r>
              <a:rPr lang="en-US" dirty="0" smtClean="0"/>
              <a:t>Roy Kerr born 1934</a:t>
            </a:r>
            <a:endParaRPr lang="it-IT" dirty="0"/>
          </a:p>
        </p:txBody>
      </p:sp>
      <p:sp>
        <p:nvSpPr>
          <p:cNvPr id="5" name="CasellaDiTesto 4"/>
          <p:cNvSpPr txBox="1"/>
          <p:nvPr/>
        </p:nvSpPr>
        <p:spPr>
          <a:xfrm>
            <a:off x="179512" y="1821645"/>
            <a:ext cx="4968552" cy="3807196"/>
          </a:xfrm>
          <a:prstGeom prst="rect">
            <a:avLst/>
          </a:prstGeom>
          <a:noFill/>
        </p:spPr>
        <p:txBody>
          <a:bodyPr wrap="square" lIns="82292" tIns="41148" rIns="82292" bIns="41148" rtlCol="0">
            <a:spAutoFit/>
          </a:bodyPr>
          <a:lstStyle/>
          <a:p>
            <a:pPr algn="l"/>
            <a:r>
              <a:rPr lang="en-US" sz="2200" dirty="0"/>
              <a:t>Born in New Zealand, where later he was professor until his retirement, Kerr worked for several years in the U.S.A. </a:t>
            </a:r>
            <a:r>
              <a:rPr lang="en-US" sz="2200" dirty="0" smtClean="0"/>
              <a:t>and in </a:t>
            </a:r>
            <a:r>
              <a:rPr lang="en-US" sz="2200" dirty="0"/>
              <a:t>particular in Texas. There in 1963 he found what was sought for a long time by many people, </a:t>
            </a:r>
            <a:r>
              <a:rPr lang="en-US" sz="2200" i="1" dirty="0"/>
              <a:t>i.e.</a:t>
            </a:r>
            <a:r>
              <a:rPr lang="en-US" sz="2200" dirty="0"/>
              <a:t> the generalization </a:t>
            </a:r>
            <a:r>
              <a:rPr lang="en-US" sz="2200" dirty="0" smtClean="0"/>
              <a:t>of Schwarzschild </a:t>
            </a:r>
            <a:r>
              <a:rPr lang="en-US" sz="2200" dirty="0"/>
              <a:t>solution with cylindrical symmetry and angular momentum: </a:t>
            </a:r>
            <a:r>
              <a:rPr lang="en-US" sz="2200" b="1" i="1" dirty="0">
                <a:solidFill>
                  <a:srgbClr val="C00000"/>
                </a:solidFill>
              </a:rPr>
              <a:t>The rotating Black Hole! </a:t>
            </a:r>
            <a:endParaRPr lang="it-IT" sz="2200" b="1" i="1" dirty="0">
              <a:solidFill>
                <a:srgbClr val="C0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79512" y="0"/>
            <a:ext cx="7772400" cy="1143000"/>
          </a:xfrm>
        </p:spPr>
        <p:txBody>
          <a:bodyPr lIns="82296" tIns="41148" rIns="82296" bIns="41148">
            <a:normAutofit fontScale="90000"/>
          </a:bodyPr>
          <a:lstStyle/>
          <a:p>
            <a:pPr algn="l" eaLnBrk="1" hangingPunct="1"/>
            <a:r>
              <a:rPr lang="it-IT" sz="3700" dirty="0" smtClean="0"/>
              <a:t/>
            </a:r>
            <a:br>
              <a:rPr lang="it-IT" sz="3700" dirty="0" smtClean="0"/>
            </a:br>
            <a:r>
              <a:rPr lang="it-IT" sz="3700" dirty="0" smtClean="0"/>
              <a:t>Typical Black Holes rotate</a:t>
            </a:r>
          </a:p>
        </p:txBody>
      </p:sp>
      <p:sp>
        <p:nvSpPr>
          <p:cNvPr id="75780" name="Text Box 4"/>
          <p:cNvSpPr txBox="1">
            <a:spLocks/>
          </p:cNvSpPr>
          <p:nvPr/>
        </p:nvSpPr>
        <p:spPr bwMode="auto">
          <a:xfrm>
            <a:off x="395536" y="1268760"/>
            <a:ext cx="8295323" cy="852541"/>
          </a:xfrm>
          <a:prstGeom prst="rect">
            <a:avLst/>
          </a:prstGeom>
          <a:noFill/>
          <a:ln w="25400">
            <a:noFill/>
            <a:miter lim="800000"/>
            <a:headEnd/>
            <a:tailEnd/>
          </a:ln>
          <a:effectLst/>
        </p:spPr>
        <p:txBody>
          <a:bodyPr lIns="82292" tIns="41148" rIns="82292" bIns="41148">
            <a:spAutoFit/>
          </a:bodyPr>
          <a:lstStyle/>
          <a:p>
            <a:pPr algn="l">
              <a:spcBef>
                <a:spcPct val="50000"/>
              </a:spcBef>
              <a:defRPr/>
            </a:pPr>
            <a:r>
              <a:rPr lang="it-IT" sz="2500" b="1" i="1" dirty="0" err="1">
                <a:solidFill>
                  <a:srgbClr val="FF0000"/>
                </a:solidFill>
                <a:effectLst>
                  <a:outerShdw blurRad="38100" dist="38100" dir="2700000" algn="tl">
                    <a:srgbClr val="000000"/>
                  </a:outerShdw>
                </a:effectLst>
              </a:rPr>
              <a:t>Rotating</a:t>
            </a:r>
            <a:r>
              <a:rPr lang="it-IT" sz="2500" b="1" i="1" dirty="0">
                <a:solidFill>
                  <a:srgbClr val="FF0000"/>
                </a:solidFill>
                <a:effectLst>
                  <a:outerShdw blurRad="38100" dist="38100" dir="2700000" algn="tl">
                    <a:srgbClr val="000000"/>
                  </a:outerShdw>
                </a:effectLst>
              </a:rPr>
              <a:t> </a:t>
            </a:r>
            <a:r>
              <a:rPr lang="it-IT" sz="2500" b="1" i="1" dirty="0" err="1">
                <a:solidFill>
                  <a:srgbClr val="FF0000"/>
                </a:solidFill>
                <a:effectLst>
                  <a:outerShdw blurRad="38100" dist="38100" dir="2700000" algn="tl">
                    <a:srgbClr val="000000"/>
                  </a:outerShdw>
                </a:effectLst>
              </a:rPr>
              <a:t>Black</a:t>
            </a:r>
            <a:r>
              <a:rPr lang="it-IT" sz="2500" b="1" i="1" dirty="0">
                <a:solidFill>
                  <a:srgbClr val="FF0000"/>
                </a:solidFill>
                <a:effectLst>
                  <a:outerShdw blurRad="38100" dist="38100" dir="2700000" algn="tl">
                    <a:srgbClr val="000000"/>
                  </a:outerShdw>
                </a:effectLst>
              </a:rPr>
              <a:t> </a:t>
            </a:r>
            <a:r>
              <a:rPr lang="it-IT" sz="2500" b="1" i="1" dirty="0" err="1">
                <a:solidFill>
                  <a:srgbClr val="FF0000"/>
                </a:solidFill>
                <a:effectLst>
                  <a:outerShdw blurRad="38100" dist="38100" dir="2700000" algn="tl">
                    <a:srgbClr val="000000"/>
                  </a:outerShdw>
                </a:effectLst>
              </a:rPr>
              <a:t>holes</a:t>
            </a:r>
            <a:r>
              <a:rPr lang="it-IT" sz="2500" b="1" i="1" dirty="0">
                <a:solidFill>
                  <a:srgbClr val="FF0000"/>
                </a:solidFill>
                <a:effectLst>
                  <a:outerShdw blurRad="38100" dist="38100" dir="2700000" algn="tl">
                    <a:srgbClr val="000000"/>
                  </a:outerShdw>
                </a:effectLst>
              </a:rPr>
              <a:t> are </a:t>
            </a:r>
            <a:r>
              <a:rPr lang="it-IT" sz="2500" b="1" i="1" dirty="0" err="1">
                <a:solidFill>
                  <a:srgbClr val="FF0000"/>
                </a:solidFill>
                <a:effectLst>
                  <a:outerShdw blurRad="38100" dist="38100" dir="2700000" algn="tl">
                    <a:srgbClr val="000000"/>
                  </a:outerShdw>
                </a:effectLst>
              </a:rPr>
              <a:t>described</a:t>
            </a:r>
            <a:r>
              <a:rPr lang="it-IT" sz="2500" b="1" i="1" dirty="0">
                <a:solidFill>
                  <a:srgbClr val="FF0000"/>
                </a:solidFill>
                <a:effectLst>
                  <a:outerShdw blurRad="38100" dist="38100" dir="2700000" algn="tl">
                    <a:srgbClr val="000000"/>
                  </a:outerShdw>
                </a:effectLst>
              </a:rPr>
              <a:t> </a:t>
            </a:r>
            <a:r>
              <a:rPr lang="it-IT" sz="2500" b="1" i="1" dirty="0" err="1">
                <a:solidFill>
                  <a:srgbClr val="FF0000"/>
                </a:solidFill>
                <a:effectLst>
                  <a:outerShdw blurRad="38100" dist="38100" dir="2700000" algn="tl">
                    <a:srgbClr val="000000"/>
                  </a:outerShdw>
                </a:effectLst>
              </a:rPr>
              <a:t>by</a:t>
            </a:r>
            <a:r>
              <a:rPr lang="it-IT" sz="2500" b="1" i="1" dirty="0">
                <a:solidFill>
                  <a:srgbClr val="FF0000"/>
                </a:solidFill>
                <a:effectLst>
                  <a:outerShdw blurRad="38100" dist="38100" dir="2700000" algn="tl">
                    <a:srgbClr val="000000"/>
                  </a:outerShdw>
                </a:effectLst>
              </a:rPr>
              <a:t> the </a:t>
            </a:r>
            <a:r>
              <a:rPr lang="it-IT" sz="2500" b="1" i="1" dirty="0" err="1">
                <a:solidFill>
                  <a:srgbClr val="FF0000"/>
                </a:solidFill>
                <a:effectLst>
                  <a:outerShdw blurRad="38100" dist="38100" dir="2700000" algn="tl">
                    <a:srgbClr val="000000"/>
                  </a:outerShdw>
                </a:effectLst>
              </a:rPr>
              <a:t>Kerr</a:t>
            </a:r>
            <a:r>
              <a:rPr lang="it-IT" sz="2500" b="1" i="1" dirty="0">
                <a:solidFill>
                  <a:srgbClr val="FF0000"/>
                </a:solidFill>
                <a:effectLst>
                  <a:outerShdw blurRad="38100" dist="38100" dir="2700000" algn="tl">
                    <a:srgbClr val="000000"/>
                  </a:outerShdw>
                </a:effectLst>
              </a:rPr>
              <a:t> </a:t>
            </a:r>
            <a:r>
              <a:rPr lang="it-IT" sz="2500" b="1" i="1" dirty="0" err="1">
                <a:solidFill>
                  <a:srgbClr val="FF0000"/>
                </a:solidFill>
                <a:effectLst>
                  <a:outerShdw blurRad="38100" dist="38100" dir="2700000" algn="tl">
                    <a:srgbClr val="000000"/>
                  </a:outerShdw>
                </a:effectLst>
              </a:rPr>
              <a:t>metric</a:t>
            </a:r>
            <a:r>
              <a:rPr lang="it-IT" sz="2500" b="1" i="1" dirty="0">
                <a:solidFill>
                  <a:srgbClr val="FF0000"/>
                </a:solidFill>
                <a:effectLst>
                  <a:outerShdw blurRad="38100" dist="38100" dir="2700000" algn="tl">
                    <a:srgbClr val="000000"/>
                  </a:outerShdw>
                </a:effectLst>
              </a:rPr>
              <a:t> </a:t>
            </a:r>
            <a:r>
              <a:rPr lang="it-IT" sz="2500" b="1" i="1" dirty="0" err="1">
                <a:solidFill>
                  <a:srgbClr val="FF0000"/>
                </a:solidFill>
                <a:effectLst>
                  <a:outerShdw blurRad="38100" dist="38100" dir="2700000" algn="tl">
                    <a:srgbClr val="000000"/>
                  </a:outerShdw>
                </a:effectLst>
              </a:rPr>
              <a:t>discovered</a:t>
            </a:r>
            <a:r>
              <a:rPr lang="it-IT" sz="2500" b="1" i="1" dirty="0">
                <a:solidFill>
                  <a:srgbClr val="FF0000"/>
                </a:solidFill>
                <a:effectLst>
                  <a:outerShdw blurRad="38100" dist="38100" dir="2700000" algn="tl">
                    <a:srgbClr val="000000"/>
                  </a:outerShdw>
                </a:effectLst>
              </a:rPr>
              <a:t> in 1963</a:t>
            </a:r>
          </a:p>
        </p:txBody>
      </p:sp>
      <p:grpSp>
        <p:nvGrpSpPr>
          <p:cNvPr id="2" name="Group 14"/>
          <p:cNvGrpSpPr>
            <a:grpSpLocks/>
          </p:cNvGrpSpPr>
          <p:nvPr/>
        </p:nvGrpSpPr>
        <p:grpSpPr bwMode="auto">
          <a:xfrm>
            <a:off x="395536" y="2420888"/>
            <a:ext cx="6027897" cy="2008823"/>
            <a:chOff x="1250" y="1856"/>
            <a:chExt cx="4219" cy="1406"/>
          </a:xfrm>
        </p:grpSpPr>
        <p:grpSp>
          <p:nvGrpSpPr>
            <p:cNvPr id="3" name="Group 13"/>
            <p:cNvGrpSpPr>
              <a:grpSpLocks/>
            </p:cNvGrpSpPr>
            <p:nvPr/>
          </p:nvGrpSpPr>
          <p:grpSpPr bwMode="auto">
            <a:xfrm>
              <a:off x="1250" y="1856"/>
              <a:ext cx="4219" cy="1393"/>
              <a:chOff x="342" y="1720"/>
              <a:chExt cx="4219" cy="1393"/>
            </a:xfrm>
          </p:grpSpPr>
          <p:pic>
            <p:nvPicPr>
              <p:cNvPr id="26633" name="Picture 9" descr="txp_fig"/>
              <p:cNvPicPr>
                <a:picLocks noChangeAspect="1"/>
              </p:cNvPicPr>
              <p:nvPr>
                <p:custDataLst>
                  <p:tags r:id="rId1"/>
                </p:custDataLst>
              </p:nvPr>
            </p:nvPicPr>
            <p:blipFill>
              <a:blip r:embed="rId3" cstate="print"/>
              <a:srcRect/>
              <a:stretch>
                <a:fillRect/>
              </a:stretch>
            </p:blipFill>
            <p:spPr bwMode="auto">
              <a:xfrm>
                <a:off x="342" y="1720"/>
                <a:ext cx="4211" cy="1393"/>
              </a:xfrm>
              <a:prstGeom prst="rect">
                <a:avLst/>
              </a:prstGeom>
              <a:noFill/>
              <a:ln w="25400">
                <a:noFill/>
                <a:miter lim="800000"/>
                <a:headEnd/>
                <a:tailEnd/>
              </a:ln>
            </p:spPr>
          </p:pic>
          <p:sp>
            <p:nvSpPr>
              <p:cNvPr id="26634" name="Rectangle 11"/>
              <p:cNvSpPr>
                <a:spLocks/>
              </p:cNvSpPr>
              <p:nvPr/>
            </p:nvSpPr>
            <p:spPr bwMode="auto">
              <a:xfrm>
                <a:off x="342" y="1720"/>
                <a:ext cx="4219" cy="907"/>
              </a:xfrm>
              <a:prstGeom prst="rect">
                <a:avLst/>
              </a:prstGeom>
              <a:noFill/>
              <a:ln w="38100" cmpd="dbl">
                <a:solidFill>
                  <a:schemeClr val="accent2"/>
                </a:solidFill>
                <a:miter lim="800000"/>
                <a:headEnd/>
                <a:tailEnd/>
              </a:ln>
            </p:spPr>
            <p:txBody>
              <a:bodyPr wrap="none" anchor="ctr"/>
              <a:lstStyle/>
              <a:p>
                <a:endParaRPr lang="it-IT"/>
              </a:p>
            </p:txBody>
          </p:sp>
        </p:grpSp>
        <p:sp>
          <p:nvSpPr>
            <p:cNvPr id="26632" name="Rectangle 12"/>
            <p:cNvSpPr>
              <a:spLocks/>
            </p:cNvSpPr>
            <p:nvPr/>
          </p:nvSpPr>
          <p:spPr bwMode="auto">
            <a:xfrm>
              <a:off x="1250" y="2763"/>
              <a:ext cx="1769" cy="499"/>
            </a:xfrm>
            <a:prstGeom prst="rect">
              <a:avLst/>
            </a:prstGeom>
            <a:noFill/>
            <a:ln w="25400">
              <a:solidFill>
                <a:schemeClr val="accent2"/>
              </a:solidFill>
              <a:miter lim="800000"/>
              <a:headEnd/>
              <a:tailEnd/>
            </a:ln>
          </p:spPr>
          <p:txBody>
            <a:bodyPr wrap="none" anchor="ctr"/>
            <a:lstStyle/>
            <a:p>
              <a:endParaRPr lang="it-IT"/>
            </a:p>
          </p:txBody>
        </p:sp>
      </p:grpSp>
      <p:sp>
        <p:nvSpPr>
          <p:cNvPr id="75792" name="Text Box 16"/>
          <p:cNvSpPr txBox="1">
            <a:spLocks/>
          </p:cNvSpPr>
          <p:nvPr/>
        </p:nvSpPr>
        <p:spPr bwMode="auto">
          <a:xfrm>
            <a:off x="323528" y="4725144"/>
            <a:ext cx="7309485" cy="1806648"/>
          </a:xfrm>
          <a:prstGeom prst="rect">
            <a:avLst/>
          </a:prstGeom>
          <a:noFill/>
          <a:ln w="25400">
            <a:noFill/>
            <a:miter lim="800000"/>
            <a:headEnd/>
            <a:tailEnd/>
          </a:ln>
          <a:effectLst/>
        </p:spPr>
        <p:txBody>
          <a:bodyPr lIns="82292" tIns="41148" rIns="82292" bIns="41148">
            <a:spAutoFit/>
          </a:bodyPr>
          <a:lstStyle/>
          <a:p>
            <a:pPr marL="205726" indent="-205726">
              <a:spcBef>
                <a:spcPct val="50000"/>
              </a:spcBef>
              <a:buFontTx/>
              <a:buAutoNum type="arabicPeriod"/>
              <a:defRPr/>
            </a:pPr>
            <a:r>
              <a:rPr lang="it-IT" dirty="0"/>
              <a:t>The </a:t>
            </a:r>
            <a:r>
              <a:rPr lang="it-IT" dirty="0" err="1"/>
              <a:t>properties</a:t>
            </a:r>
            <a:r>
              <a:rPr lang="it-IT" dirty="0"/>
              <a:t> </a:t>
            </a:r>
            <a:r>
              <a:rPr lang="it-IT" dirty="0" err="1"/>
              <a:t>of</a:t>
            </a:r>
            <a:r>
              <a:rPr lang="it-IT" dirty="0"/>
              <a:t> the </a:t>
            </a:r>
            <a:r>
              <a:rPr lang="it-IT" dirty="0" err="1"/>
              <a:t>Kerr</a:t>
            </a:r>
            <a:r>
              <a:rPr lang="it-IT" dirty="0"/>
              <a:t> </a:t>
            </a:r>
            <a:r>
              <a:rPr lang="it-IT" dirty="0" err="1"/>
              <a:t>metric</a:t>
            </a:r>
            <a:r>
              <a:rPr lang="it-IT" dirty="0"/>
              <a:t> are </a:t>
            </a:r>
            <a:r>
              <a:rPr lang="it-IT" dirty="0" err="1"/>
              <a:t>fascinating</a:t>
            </a:r>
            <a:endParaRPr lang="it-IT" dirty="0"/>
          </a:p>
          <a:p>
            <a:pPr marL="205726" indent="-205726">
              <a:spcBef>
                <a:spcPct val="50000"/>
              </a:spcBef>
              <a:buFontTx/>
              <a:buAutoNum type="arabicPeriod"/>
              <a:defRPr/>
            </a:pPr>
            <a:r>
              <a:rPr lang="it-IT" dirty="0"/>
              <a:t> </a:t>
            </a:r>
            <a:r>
              <a:rPr lang="it-IT" dirty="0" err="1"/>
              <a:t>For</a:t>
            </a:r>
            <a:r>
              <a:rPr lang="it-IT" dirty="0"/>
              <a:t> a </a:t>
            </a:r>
            <a:r>
              <a:rPr lang="en-US" dirty="0">
                <a:latin typeface="cmsy10" pitchFamily="34" charset="0"/>
              </a:rPr>
              <a:t>!</a:t>
            </a:r>
            <a:r>
              <a:rPr lang="it-IT" dirty="0"/>
              <a:t> 0  </a:t>
            </a:r>
            <a:r>
              <a:rPr lang="it-IT" dirty="0" err="1"/>
              <a:t>Kerr</a:t>
            </a:r>
            <a:r>
              <a:rPr lang="it-IT" dirty="0"/>
              <a:t> </a:t>
            </a:r>
            <a:r>
              <a:rPr lang="it-IT" dirty="0" err="1"/>
              <a:t>becomes</a:t>
            </a:r>
            <a:r>
              <a:rPr lang="it-IT" dirty="0"/>
              <a:t> </a:t>
            </a:r>
            <a:r>
              <a:rPr lang="it-IT" dirty="0" err="1"/>
              <a:t>Schwarschild</a:t>
            </a:r>
            <a:endParaRPr lang="it-IT" dirty="0"/>
          </a:p>
          <a:p>
            <a:pPr marL="205726" indent="-205726">
              <a:spcBef>
                <a:spcPct val="50000"/>
              </a:spcBef>
              <a:buFontTx/>
              <a:buAutoNum type="arabicPeriod"/>
              <a:defRPr/>
            </a:pPr>
            <a:r>
              <a:rPr lang="it-IT" dirty="0"/>
              <a:t>The </a:t>
            </a:r>
            <a:r>
              <a:rPr lang="it-IT" dirty="0" err="1"/>
              <a:t>two</a:t>
            </a:r>
            <a:r>
              <a:rPr lang="it-IT" dirty="0"/>
              <a:t> </a:t>
            </a:r>
            <a:r>
              <a:rPr lang="it-IT" dirty="0" err="1"/>
              <a:t>parameters</a:t>
            </a:r>
            <a:r>
              <a:rPr lang="it-IT" dirty="0"/>
              <a:t> </a:t>
            </a:r>
            <a:r>
              <a:rPr lang="it-IT" dirty="0" err="1"/>
              <a:t>of</a:t>
            </a:r>
            <a:r>
              <a:rPr lang="it-IT" dirty="0"/>
              <a:t> </a:t>
            </a:r>
            <a:r>
              <a:rPr lang="it-IT" dirty="0" err="1"/>
              <a:t>Kerr</a:t>
            </a:r>
            <a:r>
              <a:rPr lang="it-IT" dirty="0"/>
              <a:t> are the Mass </a:t>
            </a:r>
            <a:r>
              <a:rPr lang="it-IT" b="1" dirty="0">
                <a:solidFill>
                  <a:srgbClr val="C00000"/>
                </a:solidFill>
                <a:effectLst>
                  <a:outerShdw blurRad="38100" dist="38100" dir="2700000" algn="tl">
                    <a:srgbClr val="000000">
                      <a:alpha val="43137"/>
                    </a:srgbClr>
                  </a:outerShdw>
                </a:effectLst>
              </a:rPr>
              <a:t>M</a:t>
            </a:r>
            <a:r>
              <a:rPr lang="it-IT" dirty="0">
                <a:solidFill>
                  <a:schemeClr val="accent2"/>
                </a:solidFill>
              </a:rPr>
              <a:t> </a:t>
            </a:r>
            <a:r>
              <a:rPr lang="it-IT" dirty="0"/>
              <a:t>and the </a:t>
            </a:r>
            <a:r>
              <a:rPr lang="it-IT" dirty="0" err="1"/>
              <a:t>angular</a:t>
            </a:r>
            <a:r>
              <a:rPr lang="it-IT" dirty="0"/>
              <a:t> </a:t>
            </a:r>
            <a:r>
              <a:rPr lang="it-IT" dirty="0" err="1"/>
              <a:t>momentum</a:t>
            </a:r>
            <a:r>
              <a:rPr lang="it-IT" dirty="0"/>
              <a:t> angolare</a:t>
            </a:r>
            <a:r>
              <a:rPr lang="it-IT" dirty="0">
                <a:solidFill>
                  <a:schemeClr val="accent2"/>
                </a:solidFill>
              </a:rPr>
              <a:t> </a:t>
            </a:r>
            <a:r>
              <a:rPr lang="it-IT" b="1" dirty="0">
                <a:solidFill>
                  <a:srgbClr val="C00000"/>
                </a:solidFill>
              </a:rPr>
              <a:t>J</a:t>
            </a:r>
            <a:r>
              <a:rPr lang="it-IT" dirty="0">
                <a:solidFill>
                  <a:schemeClr val="accent2"/>
                </a:solidFill>
              </a:rPr>
              <a:t>. </a:t>
            </a:r>
            <a:r>
              <a:rPr lang="it-IT" dirty="0" err="1"/>
              <a:t>One</a:t>
            </a:r>
            <a:r>
              <a:rPr lang="it-IT" dirty="0"/>
              <a:t> </a:t>
            </a:r>
            <a:r>
              <a:rPr lang="it-IT" dirty="0" err="1"/>
              <a:t>still</a:t>
            </a:r>
            <a:r>
              <a:rPr lang="it-IT" dirty="0"/>
              <a:t> more </a:t>
            </a:r>
            <a:r>
              <a:rPr lang="it-IT" dirty="0" err="1"/>
              <a:t>general</a:t>
            </a:r>
            <a:r>
              <a:rPr lang="it-IT" dirty="0"/>
              <a:t> </a:t>
            </a:r>
            <a:r>
              <a:rPr lang="it-IT" dirty="0" err="1"/>
              <a:t>metric</a:t>
            </a:r>
            <a:r>
              <a:rPr lang="it-IT" dirty="0"/>
              <a:t> (</a:t>
            </a:r>
            <a:r>
              <a:rPr lang="it-IT" dirty="0" err="1"/>
              <a:t>Newmann</a:t>
            </a:r>
            <a:r>
              <a:rPr lang="it-IT" dirty="0"/>
              <a:t>) </a:t>
            </a:r>
            <a:r>
              <a:rPr lang="it-IT" dirty="0" err="1"/>
              <a:t>has</a:t>
            </a:r>
            <a:r>
              <a:rPr lang="it-IT" dirty="0"/>
              <a:t> a </a:t>
            </a:r>
            <a:r>
              <a:rPr lang="it-IT" dirty="0" err="1"/>
              <a:t>third</a:t>
            </a:r>
            <a:r>
              <a:rPr lang="it-IT" dirty="0"/>
              <a:t> </a:t>
            </a:r>
            <a:r>
              <a:rPr lang="it-IT" dirty="0" err="1"/>
              <a:t>parameter</a:t>
            </a:r>
            <a:r>
              <a:rPr lang="it-IT" dirty="0"/>
              <a:t>: the </a:t>
            </a:r>
            <a:r>
              <a:rPr lang="it-IT" dirty="0" err="1"/>
              <a:t>electric</a:t>
            </a:r>
            <a:r>
              <a:rPr lang="it-IT" dirty="0"/>
              <a:t> </a:t>
            </a:r>
            <a:r>
              <a:rPr lang="it-IT" dirty="0" err="1"/>
              <a:t>charge</a:t>
            </a:r>
            <a:r>
              <a:rPr lang="it-IT" dirty="0">
                <a:solidFill>
                  <a:schemeClr val="accent2"/>
                </a:solidFill>
              </a:rPr>
              <a:t> </a:t>
            </a:r>
            <a:r>
              <a:rPr lang="it-IT" b="1" dirty="0">
                <a:solidFill>
                  <a:srgbClr val="C00000"/>
                </a:solidFill>
              </a:rPr>
              <a:t>Q</a:t>
            </a:r>
            <a:r>
              <a:rPr lang="it-IT" dirty="0">
                <a:solidFill>
                  <a:schemeClr val="accent2"/>
                </a:solidFill>
              </a:rPr>
              <a:t>.</a:t>
            </a:r>
          </a:p>
        </p:txBody>
      </p:sp>
      <p:sp>
        <p:nvSpPr>
          <p:cNvPr id="75793" name="Text Box 17"/>
          <p:cNvSpPr txBox="1">
            <a:spLocks/>
          </p:cNvSpPr>
          <p:nvPr/>
        </p:nvSpPr>
        <p:spPr bwMode="auto">
          <a:xfrm>
            <a:off x="6588224" y="1772816"/>
            <a:ext cx="2403728" cy="3484031"/>
          </a:xfrm>
          <a:prstGeom prst="rect">
            <a:avLst/>
          </a:prstGeom>
          <a:noFill/>
          <a:ln w="25400">
            <a:solidFill>
              <a:srgbClr val="FF0000"/>
            </a:solidFill>
            <a:miter lim="800000"/>
            <a:headEnd/>
            <a:tailEnd/>
          </a:ln>
          <a:effectLst/>
        </p:spPr>
        <p:txBody>
          <a:bodyPr wrap="square" lIns="82292" tIns="41148" rIns="82292" bIns="41148">
            <a:spAutoFit/>
          </a:bodyPr>
          <a:lstStyle/>
          <a:p>
            <a:pPr algn="l">
              <a:spcBef>
                <a:spcPct val="50000"/>
              </a:spcBef>
              <a:defRPr/>
            </a:pPr>
            <a:r>
              <a:rPr lang="it-IT" sz="2500" dirty="0">
                <a:solidFill>
                  <a:schemeClr val="accent2"/>
                </a:solidFill>
                <a:effectLst>
                  <a:outerShdw blurRad="38100" dist="38100" dir="2700000" algn="tl">
                    <a:srgbClr val="000000"/>
                  </a:outerShdw>
                </a:effectLst>
              </a:rPr>
              <a:t>No </a:t>
            </a:r>
            <a:r>
              <a:rPr lang="it-IT" sz="2500" dirty="0" err="1">
                <a:solidFill>
                  <a:schemeClr val="accent2"/>
                </a:solidFill>
                <a:effectLst>
                  <a:outerShdw blurRad="38100" dist="38100" dir="2700000" algn="tl">
                    <a:srgbClr val="000000"/>
                  </a:outerShdw>
                </a:effectLst>
              </a:rPr>
              <a:t>hair</a:t>
            </a:r>
            <a:r>
              <a:rPr lang="it-IT" sz="2500" dirty="0">
                <a:solidFill>
                  <a:schemeClr val="accent2"/>
                </a:solidFill>
                <a:effectLst>
                  <a:outerShdw blurRad="38100" dist="38100" dir="2700000" algn="tl">
                    <a:srgbClr val="000000"/>
                  </a:outerShdw>
                </a:effectLst>
              </a:rPr>
              <a:t> </a:t>
            </a:r>
            <a:r>
              <a:rPr lang="it-IT" sz="2500" dirty="0" err="1">
                <a:solidFill>
                  <a:schemeClr val="accent2"/>
                </a:solidFill>
                <a:effectLst>
                  <a:outerShdw blurRad="38100" dist="38100" dir="2700000" algn="tl">
                    <a:srgbClr val="000000"/>
                  </a:outerShdw>
                </a:effectLst>
              </a:rPr>
              <a:t>theorem</a:t>
            </a:r>
            <a:r>
              <a:rPr lang="it-IT" sz="2500" dirty="0">
                <a:solidFill>
                  <a:schemeClr val="accent2"/>
                </a:solidFill>
                <a:effectLst>
                  <a:outerShdw blurRad="38100" dist="38100" dir="2700000" algn="tl">
                    <a:srgbClr val="000000"/>
                  </a:outerShdw>
                </a:effectLst>
              </a:rPr>
              <a:t>:</a:t>
            </a:r>
          </a:p>
          <a:p>
            <a:pPr algn="l">
              <a:spcBef>
                <a:spcPct val="50000"/>
              </a:spcBef>
              <a:defRPr/>
            </a:pPr>
            <a:r>
              <a:rPr lang="it-IT" dirty="0">
                <a:solidFill>
                  <a:schemeClr val="tx2"/>
                </a:solidFill>
              </a:rPr>
              <a:t>The </a:t>
            </a:r>
            <a:r>
              <a:rPr lang="it-IT" dirty="0" err="1">
                <a:solidFill>
                  <a:schemeClr val="tx2"/>
                </a:solidFill>
              </a:rPr>
              <a:t>Kerr</a:t>
            </a:r>
            <a:r>
              <a:rPr lang="it-IT" dirty="0">
                <a:solidFill>
                  <a:schemeClr val="tx2"/>
                </a:solidFill>
              </a:rPr>
              <a:t> Newman </a:t>
            </a:r>
            <a:r>
              <a:rPr lang="it-IT" dirty="0" err="1">
                <a:solidFill>
                  <a:schemeClr val="tx2"/>
                </a:solidFill>
              </a:rPr>
              <a:t>metric</a:t>
            </a:r>
            <a:r>
              <a:rPr lang="it-IT" dirty="0">
                <a:solidFill>
                  <a:schemeClr val="tx2"/>
                </a:solidFill>
              </a:rPr>
              <a:t> </a:t>
            </a:r>
            <a:r>
              <a:rPr lang="it-IT" dirty="0" err="1">
                <a:solidFill>
                  <a:schemeClr val="tx2"/>
                </a:solidFill>
              </a:rPr>
              <a:t>is</a:t>
            </a:r>
            <a:r>
              <a:rPr lang="it-IT" dirty="0">
                <a:solidFill>
                  <a:schemeClr val="tx2"/>
                </a:solidFill>
              </a:rPr>
              <a:t> the </a:t>
            </a:r>
            <a:r>
              <a:rPr lang="it-IT" dirty="0" err="1">
                <a:solidFill>
                  <a:schemeClr val="tx2"/>
                </a:solidFill>
              </a:rPr>
              <a:t>most</a:t>
            </a:r>
            <a:r>
              <a:rPr lang="it-IT" dirty="0">
                <a:solidFill>
                  <a:schemeClr val="tx2"/>
                </a:solidFill>
              </a:rPr>
              <a:t> </a:t>
            </a:r>
            <a:r>
              <a:rPr lang="it-IT" dirty="0" err="1">
                <a:solidFill>
                  <a:schemeClr val="tx2"/>
                </a:solidFill>
              </a:rPr>
              <a:t>general</a:t>
            </a:r>
            <a:r>
              <a:rPr lang="it-IT" dirty="0">
                <a:solidFill>
                  <a:schemeClr val="tx2"/>
                </a:solidFill>
              </a:rPr>
              <a:t> </a:t>
            </a:r>
            <a:r>
              <a:rPr lang="it-IT" dirty="0" err="1">
                <a:solidFill>
                  <a:schemeClr val="tx2"/>
                </a:solidFill>
              </a:rPr>
              <a:t>stationary</a:t>
            </a:r>
            <a:r>
              <a:rPr lang="it-IT" dirty="0">
                <a:solidFill>
                  <a:schemeClr val="tx2"/>
                </a:solidFill>
              </a:rPr>
              <a:t> </a:t>
            </a:r>
            <a:r>
              <a:rPr lang="it-IT" dirty="0" err="1">
                <a:solidFill>
                  <a:schemeClr val="tx2"/>
                </a:solidFill>
              </a:rPr>
              <a:t>metric</a:t>
            </a:r>
            <a:r>
              <a:rPr lang="it-IT" dirty="0">
                <a:solidFill>
                  <a:schemeClr val="tx2"/>
                </a:solidFill>
              </a:rPr>
              <a:t>:</a:t>
            </a:r>
          </a:p>
          <a:p>
            <a:pPr algn="l">
              <a:spcBef>
                <a:spcPct val="50000"/>
              </a:spcBef>
              <a:defRPr/>
            </a:pPr>
            <a:r>
              <a:rPr lang="it-IT" i="1" dirty="0">
                <a:solidFill>
                  <a:srgbClr val="FF0000"/>
                </a:solidFill>
                <a:effectLst>
                  <a:outerShdw blurRad="38100" dist="38100" dir="2700000" algn="tl">
                    <a:srgbClr val="000000"/>
                  </a:outerShdw>
                </a:effectLst>
              </a:rPr>
              <a:t>The </a:t>
            </a:r>
            <a:r>
              <a:rPr lang="it-IT" i="1" dirty="0" err="1">
                <a:solidFill>
                  <a:srgbClr val="FF0000"/>
                </a:solidFill>
                <a:effectLst>
                  <a:outerShdw blurRad="38100" dist="38100" dir="2700000" algn="tl">
                    <a:srgbClr val="000000"/>
                  </a:outerShdw>
                </a:effectLst>
              </a:rPr>
              <a:t>Black</a:t>
            </a:r>
            <a:r>
              <a:rPr lang="it-IT" i="1" dirty="0">
                <a:solidFill>
                  <a:srgbClr val="FF0000"/>
                </a:solidFill>
                <a:effectLst>
                  <a:outerShdw blurRad="38100" dist="38100" dir="2700000" algn="tl">
                    <a:srgbClr val="000000"/>
                  </a:outerShdw>
                </a:effectLst>
              </a:rPr>
              <a:t> </a:t>
            </a:r>
            <a:r>
              <a:rPr lang="it-IT" i="1" dirty="0" err="1">
                <a:solidFill>
                  <a:srgbClr val="FF0000"/>
                </a:solidFill>
                <a:effectLst>
                  <a:outerShdw blurRad="38100" dist="38100" dir="2700000" algn="tl">
                    <a:srgbClr val="000000"/>
                  </a:outerShdw>
                </a:effectLst>
              </a:rPr>
              <a:t>Hole</a:t>
            </a:r>
            <a:r>
              <a:rPr lang="it-IT" i="1" dirty="0">
                <a:solidFill>
                  <a:srgbClr val="FF0000"/>
                </a:solidFill>
                <a:effectLst>
                  <a:outerShdw blurRad="38100" dist="38100" dir="2700000" algn="tl">
                    <a:srgbClr val="000000"/>
                  </a:outerShdw>
                </a:effectLst>
              </a:rPr>
              <a:t> </a:t>
            </a:r>
            <a:r>
              <a:rPr lang="it-IT" i="1" dirty="0" err="1">
                <a:solidFill>
                  <a:srgbClr val="FF0000"/>
                </a:solidFill>
                <a:effectLst>
                  <a:outerShdw blurRad="38100" dist="38100" dir="2700000" algn="tl">
                    <a:srgbClr val="000000"/>
                  </a:outerShdw>
                </a:effectLst>
              </a:rPr>
              <a:t>has</a:t>
            </a:r>
            <a:r>
              <a:rPr lang="it-IT" i="1" dirty="0">
                <a:solidFill>
                  <a:srgbClr val="FF0000"/>
                </a:solidFill>
                <a:effectLst>
                  <a:outerShdw blurRad="38100" dist="38100" dir="2700000" algn="tl">
                    <a:srgbClr val="000000"/>
                  </a:outerShdw>
                </a:effectLst>
              </a:rPr>
              <a:t> </a:t>
            </a:r>
            <a:r>
              <a:rPr lang="it-IT" i="1" dirty="0" err="1">
                <a:solidFill>
                  <a:srgbClr val="FF0000"/>
                </a:solidFill>
                <a:effectLst>
                  <a:outerShdw blurRad="38100" dist="38100" dir="2700000" algn="tl">
                    <a:srgbClr val="000000"/>
                  </a:outerShdw>
                </a:effectLst>
              </a:rPr>
              <a:t>only</a:t>
            </a:r>
            <a:r>
              <a:rPr lang="it-IT" i="1" dirty="0">
                <a:solidFill>
                  <a:srgbClr val="FF0000"/>
                </a:solidFill>
                <a:effectLst>
                  <a:outerShdw blurRad="38100" dist="38100" dir="2700000" algn="tl">
                    <a:srgbClr val="000000"/>
                  </a:outerShdw>
                </a:effectLst>
              </a:rPr>
              <a:t> </a:t>
            </a:r>
            <a:r>
              <a:rPr lang="it-IT" i="1" dirty="0" err="1">
                <a:solidFill>
                  <a:srgbClr val="FF0000"/>
                </a:solidFill>
                <a:effectLst>
                  <a:outerShdw blurRad="38100" dist="38100" dir="2700000" algn="tl">
                    <a:srgbClr val="000000"/>
                  </a:outerShdw>
                </a:effectLst>
              </a:rPr>
              <a:t>three</a:t>
            </a:r>
            <a:r>
              <a:rPr lang="it-IT" i="1" dirty="0">
                <a:solidFill>
                  <a:srgbClr val="FF0000"/>
                </a:solidFill>
                <a:effectLst>
                  <a:outerShdw blurRad="38100" dist="38100" dir="2700000" algn="tl">
                    <a:srgbClr val="000000"/>
                  </a:outerShdw>
                </a:effectLst>
              </a:rPr>
              <a:t> </a:t>
            </a:r>
            <a:r>
              <a:rPr lang="it-IT" i="1" dirty="0" err="1">
                <a:solidFill>
                  <a:srgbClr val="FF0000"/>
                </a:solidFill>
                <a:effectLst>
                  <a:outerShdw blurRad="38100" dist="38100" dir="2700000" algn="tl">
                    <a:srgbClr val="000000"/>
                  </a:outerShdw>
                </a:effectLst>
              </a:rPr>
              <a:t>parameters</a:t>
            </a:r>
            <a:r>
              <a:rPr lang="it-IT" i="1" dirty="0">
                <a:solidFill>
                  <a:srgbClr val="FF0000"/>
                </a:solidFill>
                <a:effectLst>
                  <a:outerShdw blurRad="38100" dist="38100" dir="2700000" algn="tl">
                    <a:srgbClr val="000000"/>
                  </a:outerShdw>
                </a:effectLst>
              </a:rPr>
              <a:t>:</a:t>
            </a:r>
          </a:p>
          <a:p>
            <a:pPr algn="l">
              <a:spcBef>
                <a:spcPct val="50000"/>
              </a:spcBef>
              <a:defRPr/>
            </a:pPr>
            <a:r>
              <a:rPr lang="it-IT" dirty="0">
                <a:solidFill>
                  <a:schemeClr val="tx2"/>
                </a:solidFill>
              </a:rPr>
              <a:t>M,J,Q. </a:t>
            </a:r>
            <a:r>
              <a:rPr lang="it-IT" dirty="0" err="1">
                <a:solidFill>
                  <a:schemeClr val="tx2"/>
                </a:solidFill>
              </a:rPr>
              <a:t>Nothing</a:t>
            </a:r>
            <a:r>
              <a:rPr lang="it-IT" dirty="0">
                <a:solidFill>
                  <a:schemeClr val="tx2"/>
                </a:solidFill>
              </a:rPr>
              <a:t> more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30029" y="318612"/>
            <a:ext cx="7772400" cy="1143000"/>
          </a:xfrm>
        </p:spPr>
        <p:txBody>
          <a:bodyPr lIns="82296" tIns="41148" rIns="82296" bIns="41148"/>
          <a:lstStyle/>
          <a:p>
            <a:pPr algn="l" eaLnBrk="1" hangingPunct="1"/>
            <a:r>
              <a:rPr lang="it-IT" dirty="0" smtClean="0"/>
              <a:t>The </a:t>
            </a:r>
            <a:r>
              <a:rPr lang="it-IT" dirty="0" err="1" smtClean="0"/>
              <a:t>Ergosphere</a:t>
            </a:r>
            <a:endParaRPr lang="it-IT" dirty="0" smtClean="0"/>
          </a:p>
        </p:txBody>
      </p:sp>
      <p:pic>
        <p:nvPicPr>
          <p:cNvPr id="29699" name="Picture 4" descr="ergosphere"/>
          <p:cNvPicPr>
            <a:picLocks noChangeAspect="1" noChangeArrowheads="1"/>
          </p:cNvPicPr>
          <p:nvPr/>
        </p:nvPicPr>
        <p:blipFill>
          <a:blip r:embed="rId4" cstate="print"/>
          <a:srcRect/>
          <a:stretch>
            <a:fillRect/>
          </a:stretch>
        </p:blipFill>
        <p:spPr bwMode="auto">
          <a:xfrm>
            <a:off x="165735" y="1225868"/>
            <a:ext cx="4471988" cy="3354705"/>
          </a:xfrm>
          <a:prstGeom prst="rect">
            <a:avLst/>
          </a:prstGeom>
          <a:noFill/>
          <a:ln w="9525">
            <a:noFill/>
            <a:miter lim="800000"/>
            <a:headEnd/>
            <a:tailEnd/>
          </a:ln>
        </p:spPr>
      </p:pic>
      <p:grpSp>
        <p:nvGrpSpPr>
          <p:cNvPr id="2" name="Gruppo 9"/>
          <p:cNvGrpSpPr/>
          <p:nvPr/>
        </p:nvGrpSpPr>
        <p:grpSpPr>
          <a:xfrm>
            <a:off x="4702024" y="642938"/>
            <a:ext cx="3824763" cy="1497330"/>
            <a:chOff x="5224465" y="714375"/>
            <a:chExt cx="4249737" cy="1663700"/>
          </a:xfrm>
        </p:grpSpPr>
        <p:pic>
          <p:nvPicPr>
            <p:cNvPr id="29700" name="Picture 6" descr="txp_fig"/>
            <p:cNvPicPr>
              <a:picLocks noChangeAspect="1"/>
            </p:cNvPicPr>
            <p:nvPr>
              <p:custDataLst>
                <p:tags r:id="rId2"/>
              </p:custDataLst>
            </p:nvPr>
          </p:nvPicPr>
          <p:blipFill>
            <a:blip r:embed="rId5" cstate="print"/>
            <a:srcRect/>
            <a:stretch>
              <a:fillRect/>
            </a:stretch>
          </p:blipFill>
          <p:spPr bwMode="auto">
            <a:xfrm>
              <a:off x="5367340" y="1649413"/>
              <a:ext cx="3963987" cy="728662"/>
            </a:xfrm>
            <a:prstGeom prst="rect">
              <a:avLst/>
            </a:prstGeom>
            <a:noFill/>
            <a:ln w="25400">
              <a:noFill/>
              <a:miter lim="800000"/>
              <a:headEnd/>
              <a:tailEnd/>
            </a:ln>
          </p:spPr>
        </p:pic>
        <p:sp>
          <p:nvSpPr>
            <p:cNvPr id="29702" name="Text Box 8"/>
            <p:cNvSpPr txBox="1">
              <a:spLocks/>
            </p:cNvSpPr>
            <p:nvPr/>
          </p:nvSpPr>
          <p:spPr bwMode="auto">
            <a:xfrm>
              <a:off x="5224465" y="714375"/>
              <a:ext cx="4249737" cy="854934"/>
            </a:xfrm>
            <a:prstGeom prst="rect">
              <a:avLst/>
            </a:prstGeom>
            <a:noFill/>
            <a:ln w="25400">
              <a:noFill/>
              <a:miter lim="800000"/>
              <a:headEnd/>
              <a:tailEnd/>
            </a:ln>
          </p:spPr>
          <p:txBody>
            <a:bodyPr lIns="91436" tIns="45720" rIns="91436" bIns="45720">
              <a:spAutoFit/>
            </a:bodyPr>
            <a:lstStyle/>
            <a:p>
              <a:pPr algn="l">
                <a:spcBef>
                  <a:spcPct val="50000"/>
                </a:spcBef>
              </a:pPr>
              <a:r>
                <a:rPr lang="it-IT" sz="2200" dirty="0"/>
                <a:t>The </a:t>
              </a:r>
              <a:r>
                <a:rPr lang="it-IT" sz="2200" dirty="0" err="1"/>
                <a:t>horizon</a:t>
              </a:r>
              <a:r>
                <a:rPr lang="it-IT" sz="2200" dirty="0"/>
                <a:t> </a:t>
              </a:r>
              <a:r>
                <a:rPr lang="it-IT" sz="2200" dirty="0" err="1"/>
                <a:t>is</a:t>
              </a:r>
              <a:r>
                <a:rPr lang="it-IT" sz="2200" dirty="0"/>
                <a:t> a </a:t>
              </a:r>
              <a:r>
                <a:rPr lang="it-IT" sz="2200" dirty="0" err="1"/>
                <a:t>inner</a:t>
              </a:r>
              <a:r>
                <a:rPr lang="it-IT" sz="2200" dirty="0"/>
                <a:t> </a:t>
              </a:r>
              <a:r>
                <a:rPr lang="it-IT" sz="2200" dirty="0" err="1"/>
                <a:t>sphere</a:t>
              </a:r>
              <a:r>
                <a:rPr lang="it-IT" sz="2200" dirty="0"/>
                <a:t>:</a:t>
              </a:r>
            </a:p>
          </p:txBody>
        </p:sp>
      </p:grpSp>
      <p:grpSp>
        <p:nvGrpSpPr>
          <p:cNvPr id="3" name="Gruppo 10"/>
          <p:cNvGrpSpPr/>
          <p:nvPr/>
        </p:nvGrpSpPr>
        <p:grpSpPr>
          <a:xfrm>
            <a:off x="4803460" y="2263140"/>
            <a:ext cx="4340543" cy="1418749"/>
            <a:chOff x="5337177" y="2514600"/>
            <a:chExt cx="4822826" cy="1576388"/>
          </a:xfrm>
        </p:grpSpPr>
        <p:pic>
          <p:nvPicPr>
            <p:cNvPr id="29701" name="Picture 7" descr="txp_fig"/>
            <p:cNvPicPr>
              <a:picLocks noChangeAspect="1"/>
            </p:cNvPicPr>
            <p:nvPr>
              <p:custDataLst>
                <p:tags r:id="rId1"/>
              </p:custDataLst>
            </p:nvPr>
          </p:nvPicPr>
          <p:blipFill>
            <a:blip r:embed="rId6" cstate="print"/>
            <a:srcRect/>
            <a:stretch>
              <a:fillRect/>
            </a:stretch>
          </p:blipFill>
          <p:spPr bwMode="auto">
            <a:xfrm>
              <a:off x="5337177" y="3449638"/>
              <a:ext cx="4822826" cy="641350"/>
            </a:xfrm>
            <a:prstGeom prst="rect">
              <a:avLst/>
            </a:prstGeom>
            <a:noFill/>
            <a:ln w="25400">
              <a:noFill/>
              <a:miter lim="800000"/>
              <a:headEnd/>
              <a:tailEnd/>
            </a:ln>
          </p:spPr>
        </p:pic>
        <p:sp>
          <p:nvSpPr>
            <p:cNvPr id="29703" name="Text Box 9"/>
            <p:cNvSpPr txBox="1">
              <a:spLocks/>
            </p:cNvSpPr>
            <p:nvPr/>
          </p:nvSpPr>
          <p:spPr bwMode="auto">
            <a:xfrm>
              <a:off x="5367340" y="2514600"/>
              <a:ext cx="4484687" cy="854935"/>
            </a:xfrm>
            <a:prstGeom prst="rect">
              <a:avLst/>
            </a:prstGeom>
            <a:noFill/>
            <a:ln w="25400">
              <a:noFill/>
              <a:miter lim="800000"/>
              <a:headEnd/>
              <a:tailEnd/>
            </a:ln>
          </p:spPr>
          <p:txBody>
            <a:bodyPr lIns="91436" tIns="45720" rIns="91436" bIns="45720">
              <a:spAutoFit/>
            </a:bodyPr>
            <a:lstStyle/>
            <a:p>
              <a:pPr algn="l"/>
              <a:r>
                <a:rPr lang="it-IT" sz="2200" dirty="0" err="1"/>
                <a:t>Sorrounded</a:t>
              </a:r>
              <a:r>
                <a:rPr lang="it-IT" sz="2200" dirty="0"/>
                <a:t> </a:t>
              </a:r>
              <a:r>
                <a:rPr lang="it-IT" sz="2200" dirty="0" err="1"/>
                <a:t>by</a:t>
              </a:r>
              <a:r>
                <a:rPr lang="it-IT" sz="2200" dirty="0"/>
                <a:t> </a:t>
              </a:r>
              <a:r>
                <a:rPr lang="it-IT" sz="2200" dirty="0" err="1"/>
                <a:t>another</a:t>
              </a:r>
              <a:r>
                <a:rPr lang="it-IT" sz="2200" dirty="0"/>
                <a:t> </a:t>
              </a:r>
              <a:r>
                <a:rPr lang="it-IT" sz="2200" dirty="0" err="1"/>
                <a:t>critical</a:t>
              </a:r>
              <a:r>
                <a:rPr lang="it-IT" sz="2200" dirty="0"/>
                <a:t> </a:t>
              </a:r>
              <a:r>
                <a:rPr lang="it-IT" sz="2200" dirty="0" err="1"/>
                <a:t>surface</a:t>
              </a:r>
              <a:r>
                <a:rPr lang="it-IT" sz="2200" dirty="0"/>
                <a:t>:</a:t>
              </a:r>
            </a:p>
          </p:txBody>
        </p:sp>
      </p:grpSp>
      <p:sp>
        <p:nvSpPr>
          <p:cNvPr id="29704" name="Text Box 10"/>
          <p:cNvSpPr txBox="1">
            <a:spLocks/>
          </p:cNvSpPr>
          <p:nvPr/>
        </p:nvSpPr>
        <p:spPr bwMode="auto">
          <a:xfrm>
            <a:off x="4830604" y="3817622"/>
            <a:ext cx="4083368" cy="760208"/>
          </a:xfrm>
          <a:prstGeom prst="rect">
            <a:avLst/>
          </a:prstGeom>
          <a:noFill/>
          <a:ln w="25400">
            <a:noFill/>
            <a:miter lim="800000"/>
            <a:headEnd/>
            <a:tailEnd/>
          </a:ln>
        </p:spPr>
        <p:txBody>
          <a:bodyPr lIns="82292" tIns="41148" rIns="82292" bIns="41148">
            <a:spAutoFit/>
          </a:bodyPr>
          <a:lstStyle/>
          <a:p>
            <a:pPr algn="l">
              <a:spcBef>
                <a:spcPct val="50000"/>
              </a:spcBef>
            </a:pPr>
            <a:r>
              <a:rPr lang="it-IT" sz="2200" dirty="0"/>
              <a:t>The </a:t>
            </a:r>
            <a:r>
              <a:rPr lang="it-IT" sz="2200" dirty="0" err="1"/>
              <a:t>region</a:t>
            </a:r>
            <a:r>
              <a:rPr lang="it-IT" sz="2200" dirty="0"/>
              <a:t> </a:t>
            </a:r>
            <a:r>
              <a:rPr lang="it-IT" sz="2200" dirty="0" err="1"/>
              <a:t>between</a:t>
            </a:r>
            <a:r>
              <a:rPr lang="it-IT" sz="2200" dirty="0"/>
              <a:t> the </a:t>
            </a:r>
            <a:r>
              <a:rPr lang="it-IT" sz="2200" dirty="0" err="1"/>
              <a:t>two</a:t>
            </a:r>
            <a:r>
              <a:rPr lang="it-IT" sz="2200" dirty="0"/>
              <a:t> </a:t>
            </a:r>
            <a:r>
              <a:rPr lang="it-IT" sz="2200" dirty="0" err="1"/>
              <a:t>surfaces</a:t>
            </a:r>
            <a:r>
              <a:rPr lang="it-IT" sz="2200" dirty="0"/>
              <a:t> </a:t>
            </a:r>
            <a:r>
              <a:rPr lang="it-IT" sz="2200" dirty="0" err="1"/>
              <a:t>is</a:t>
            </a:r>
            <a:r>
              <a:rPr lang="it-IT" sz="2200" dirty="0"/>
              <a:t> the </a:t>
            </a:r>
            <a:r>
              <a:rPr lang="it-IT" sz="2200" dirty="0" err="1"/>
              <a:t>ergosphere</a:t>
            </a:r>
            <a:endParaRPr lang="it-IT" sz="2200" dirty="0"/>
          </a:p>
        </p:txBody>
      </p:sp>
      <p:sp>
        <p:nvSpPr>
          <p:cNvPr id="80907" name="Text Box 11"/>
          <p:cNvSpPr txBox="1">
            <a:spLocks/>
          </p:cNvSpPr>
          <p:nvPr/>
        </p:nvSpPr>
        <p:spPr bwMode="auto">
          <a:xfrm>
            <a:off x="165742" y="4854893"/>
            <a:ext cx="8748237" cy="2052870"/>
          </a:xfrm>
          <a:prstGeom prst="rect">
            <a:avLst/>
          </a:prstGeom>
          <a:noFill/>
          <a:ln w="25400">
            <a:solidFill>
              <a:srgbClr val="FF0000"/>
            </a:solidFill>
            <a:miter lim="800000"/>
            <a:headEnd/>
            <a:tailEnd/>
          </a:ln>
          <a:effectLst/>
        </p:spPr>
        <p:txBody>
          <a:bodyPr lIns="82292" tIns="41148" rIns="82292" bIns="41148">
            <a:spAutoFit/>
          </a:bodyPr>
          <a:lstStyle/>
          <a:p>
            <a:pPr algn="l">
              <a:spcBef>
                <a:spcPct val="50000"/>
              </a:spcBef>
              <a:defRPr/>
            </a:pPr>
            <a:r>
              <a:rPr lang="it-IT" sz="2500" i="1" dirty="0">
                <a:solidFill>
                  <a:schemeClr val="accent2"/>
                </a:solidFill>
                <a:effectLst>
                  <a:outerShdw blurRad="38100" dist="38100" dir="2700000" algn="tl">
                    <a:srgbClr val="000000"/>
                  </a:outerShdw>
                </a:effectLst>
              </a:rPr>
              <a:t>In the </a:t>
            </a:r>
            <a:r>
              <a:rPr lang="it-IT" sz="2500" i="1" dirty="0" err="1">
                <a:solidFill>
                  <a:schemeClr val="accent2"/>
                </a:solidFill>
                <a:effectLst>
                  <a:outerShdw blurRad="38100" dist="38100" dir="2700000" algn="tl">
                    <a:srgbClr val="000000"/>
                  </a:outerShdw>
                </a:effectLst>
              </a:rPr>
              <a:t>ergosphere</a:t>
            </a:r>
            <a:r>
              <a:rPr lang="it-IT" sz="2500" i="1" dirty="0">
                <a:solidFill>
                  <a:schemeClr val="accent2"/>
                </a:solidFill>
                <a:effectLst>
                  <a:outerShdw blurRad="38100" dist="38100" dir="2700000" algn="tl">
                    <a:srgbClr val="000000"/>
                  </a:outerShdw>
                </a:effectLst>
              </a:rPr>
              <a:t> take </a:t>
            </a:r>
            <a:r>
              <a:rPr lang="it-IT" sz="2500" i="1" dirty="0" err="1">
                <a:solidFill>
                  <a:schemeClr val="accent2"/>
                </a:solidFill>
                <a:effectLst>
                  <a:outerShdw blurRad="38100" dist="38100" dir="2700000" algn="tl">
                    <a:srgbClr val="000000"/>
                  </a:outerShdw>
                </a:effectLst>
              </a:rPr>
              <a:t>place</a:t>
            </a:r>
            <a:r>
              <a:rPr lang="it-IT" sz="2500" i="1" dirty="0">
                <a:solidFill>
                  <a:schemeClr val="accent2"/>
                </a:solidFill>
                <a:effectLst>
                  <a:outerShdw blurRad="38100" dist="38100" dir="2700000" algn="tl">
                    <a:srgbClr val="000000"/>
                  </a:outerShdw>
                </a:effectLst>
              </a:rPr>
              <a:t> </a:t>
            </a:r>
            <a:r>
              <a:rPr lang="it-IT" sz="2500" i="1" dirty="0" err="1">
                <a:solidFill>
                  <a:schemeClr val="accent2"/>
                </a:solidFill>
                <a:effectLst>
                  <a:outerShdw blurRad="38100" dist="38100" dir="2700000" algn="tl">
                    <a:srgbClr val="000000"/>
                  </a:outerShdw>
                </a:effectLst>
              </a:rPr>
              <a:t>phaenomena</a:t>
            </a:r>
            <a:r>
              <a:rPr lang="it-IT" sz="2500" i="1" dirty="0">
                <a:solidFill>
                  <a:schemeClr val="accent2"/>
                </a:solidFill>
                <a:effectLst>
                  <a:outerShdw blurRad="38100" dist="38100" dir="2700000" algn="tl">
                    <a:srgbClr val="000000"/>
                  </a:outerShdw>
                </a:effectLst>
              </a:rPr>
              <a:t> </a:t>
            </a:r>
            <a:r>
              <a:rPr lang="it-IT" sz="2500" i="1" dirty="0" err="1">
                <a:solidFill>
                  <a:schemeClr val="accent2"/>
                </a:solidFill>
                <a:effectLst>
                  <a:outerShdw blurRad="38100" dist="38100" dir="2700000" algn="tl">
                    <a:srgbClr val="000000"/>
                  </a:outerShdw>
                </a:effectLst>
              </a:rPr>
              <a:t>that</a:t>
            </a:r>
            <a:r>
              <a:rPr lang="it-IT" sz="2500" i="1" dirty="0">
                <a:solidFill>
                  <a:schemeClr val="accent2"/>
                </a:solidFill>
                <a:effectLst>
                  <a:outerShdw blurRad="38100" dist="38100" dir="2700000" algn="tl">
                    <a:srgbClr val="000000"/>
                  </a:outerShdw>
                </a:effectLst>
              </a:rPr>
              <a:t> </a:t>
            </a:r>
            <a:r>
              <a:rPr lang="it-IT" sz="2500" i="1" dirty="0" err="1">
                <a:solidFill>
                  <a:schemeClr val="accent2"/>
                </a:solidFill>
                <a:effectLst>
                  <a:outerShdw blurRad="38100" dist="38100" dir="2700000" algn="tl">
                    <a:srgbClr val="000000"/>
                  </a:outerShdw>
                </a:effectLst>
              </a:rPr>
              <a:t>extract</a:t>
            </a:r>
            <a:r>
              <a:rPr lang="it-IT" sz="2500" i="1" dirty="0">
                <a:solidFill>
                  <a:schemeClr val="accent2"/>
                </a:solidFill>
                <a:effectLst>
                  <a:outerShdw blurRad="38100" dist="38100" dir="2700000" algn="tl">
                    <a:srgbClr val="000000"/>
                  </a:outerShdw>
                </a:effectLst>
              </a:rPr>
              <a:t> </a:t>
            </a:r>
            <a:r>
              <a:rPr lang="it-IT" sz="2500" i="1" dirty="0" err="1">
                <a:solidFill>
                  <a:schemeClr val="accent2"/>
                </a:solidFill>
                <a:effectLst>
                  <a:outerShdw blurRad="38100" dist="38100" dir="2700000" algn="tl">
                    <a:srgbClr val="000000"/>
                  </a:outerShdw>
                </a:effectLst>
              </a:rPr>
              <a:t>energy</a:t>
            </a:r>
            <a:r>
              <a:rPr lang="it-IT" sz="2500" i="1" dirty="0">
                <a:solidFill>
                  <a:schemeClr val="accent2"/>
                </a:solidFill>
                <a:effectLst>
                  <a:outerShdw blurRad="38100" dist="38100" dir="2700000" algn="tl">
                    <a:srgbClr val="000000"/>
                  </a:outerShdw>
                </a:effectLst>
              </a:rPr>
              <a:t>  </a:t>
            </a:r>
            <a:r>
              <a:rPr lang="it-IT" sz="2500" i="1" dirty="0" err="1">
                <a:solidFill>
                  <a:schemeClr val="accent2"/>
                </a:solidFill>
                <a:effectLst>
                  <a:outerShdw blurRad="38100" dist="38100" dir="2700000" algn="tl">
                    <a:srgbClr val="000000"/>
                  </a:outerShdw>
                </a:effectLst>
              </a:rPr>
              <a:t>from</a:t>
            </a:r>
            <a:r>
              <a:rPr lang="it-IT" sz="2500" i="1" dirty="0">
                <a:solidFill>
                  <a:schemeClr val="accent2"/>
                </a:solidFill>
                <a:effectLst>
                  <a:outerShdw blurRad="38100" dist="38100" dir="2700000" algn="tl">
                    <a:srgbClr val="000000"/>
                  </a:outerShdw>
                </a:effectLst>
              </a:rPr>
              <a:t> the </a:t>
            </a:r>
            <a:r>
              <a:rPr lang="it-IT" sz="2500" i="1" dirty="0" err="1">
                <a:solidFill>
                  <a:schemeClr val="accent2"/>
                </a:solidFill>
                <a:effectLst>
                  <a:outerShdw blurRad="38100" dist="38100" dir="2700000" algn="tl">
                    <a:srgbClr val="000000"/>
                  </a:outerShdw>
                </a:effectLst>
              </a:rPr>
              <a:t>black</a:t>
            </a:r>
            <a:r>
              <a:rPr lang="it-IT" sz="2500" i="1" dirty="0">
                <a:solidFill>
                  <a:schemeClr val="accent2"/>
                </a:solidFill>
                <a:effectLst>
                  <a:outerShdw blurRad="38100" dist="38100" dir="2700000" algn="tl">
                    <a:srgbClr val="000000"/>
                  </a:outerShdw>
                </a:effectLst>
              </a:rPr>
              <a:t> </a:t>
            </a:r>
            <a:r>
              <a:rPr lang="it-IT" sz="2500" i="1" dirty="0" err="1">
                <a:solidFill>
                  <a:schemeClr val="accent2"/>
                </a:solidFill>
                <a:effectLst>
                  <a:outerShdw blurRad="38100" dist="38100" dir="2700000" algn="tl">
                    <a:srgbClr val="000000"/>
                  </a:outerShdw>
                </a:effectLst>
              </a:rPr>
              <a:t>hole</a:t>
            </a:r>
            <a:r>
              <a:rPr lang="it-IT" sz="2500" i="1" dirty="0">
                <a:solidFill>
                  <a:schemeClr val="accent2"/>
                </a:solidFill>
                <a:effectLst>
                  <a:outerShdw blurRad="38100" dist="38100" dir="2700000" algn="tl">
                    <a:srgbClr val="000000"/>
                  </a:outerShdw>
                </a:effectLst>
              </a:rPr>
              <a:t> </a:t>
            </a:r>
            <a:r>
              <a:rPr lang="it-IT" sz="2500" i="1" dirty="0" err="1">
                <a:solidFill>
                  <a:schemeClr val="accent2"/>
                </a:solidFill>
                <a:effectLst>
                  <a:outerShdw blurRad="38100" dist="38100" dir="2700000" algn="tl">
                    <a:srgbClr val="000000"/>
                  </a:outerShdw>
                </a:effectLst>
              </a:rPr>
              <a:t>lowering</a:t>
            </a:r>
            <a:r>
              <a:rPr lang="it-IT" sz="2500" i="1" dirty="0">
                <a:solidFill>
                  <a:schemeClr val="accent2"/>
                </a:solidFill>
                <a:effectLst>
                  <a:outerShdw blurRad="38100" dist="38100" dir="2700000" algn="tl">
                    <a:srgbClr val="000000"/>
                  </a:outerShdw>
                </a:effectLst>
              </a:rPr>
              <a:t> </a:t>
            </a:r>
            <a:r>
              <a:rPr lang="it-IT" sz="2500" i="1" dirty="0" err="1">
                <a:solidFill>
                  <a:schemeClr val="accent2"/>
                </a:solidFill>
                <a:effectLst>
                  <a:outerShdw blurRad="38100" dist="38100" dir="2700000" algn="tl">
                    <a:srgbClr val="000000"/>
                  </a:outerShdw>
                </a:effectLst>
              </a:rPr>
              <a:t>both</a:t>
            </a:r>
            <a:r>
              <a:rPr lang="it-IT" sz="2500" i="1" dirty="0">
                <a:solidFill>
                  <a:schemeClr val="accent2"/>
                </a:solidFill>
                <a:effectLst>
                  <a:outerShdw blurRad="38100" dist="38100" dir="2700000" algn="tl">
                    <a:srgbClr val="000000"/>
                  </a:outerShdw>
                </a:effectLst>
              </a:rPr>
              <a:t> </a:t>
            </a:r>
            <a:r>
              <a:rPr lang="it-IT" sz="2500" i="1" dirty="0" err="1">
                <a:solidFill>
                  <a:schemeClr val="accent2"/>
                </a:solidFill>
                <a:effectLst>
                  <a:outerShdw blurRad="38100" dist="38100" dir="2700000" algn="tl">
                    <a:srgbClr val="000000"/>
                  </a:outerShdw>
                </a:effectLst>
              </a:rPr>
              <a:t>its</a:t>
            </a:r>
            <a:r>
              <a:rPr lang="it-IT" sz="2500" i="1" dirty="0">
                <a:solidFill>
                  <a:schemeClr val="accent2"/>
                </a:solidFill>
                <a:effectLst>
                  <a:outerShdw blurRad="38100" dist="38100" dir="2700000" algn="tl">
                    <a:srgbClr val="000000"/>
                  </a:outerShdw>
                </a:effectLst>
              </a:rPr>
              <a:t> mass </a:t>
            </a:r>
            <a:r>
              <a:rPr lang="it-IT" sz="2500" i="1" dirty="0">
                <a:solidFill>
                  <a:srgbClr val="FF0000"/>
                </a:solidFill>
                <a:effectLst>
                  <a:outerShdw blurRad="38100" dist="38100" dir="2700000" algn="tl">
                    <a:srgbClr val="000000"/>
                  </a:outerShdw>
                </a:effectLst>
              </a:rPr>
              <a:t>M</a:t>
            </a:r>
            <a:r>
              <a:rPr lang="it-IT" sz="2500" i="1" dirty="0">
                <a:effectLst>
                  <a:outerShdw blurRad="38100" dist="38100" dir="2700000" algn="tl">
                    <a:srgbClr val="FFFFFF"/>
                  </a:outerShdw>
                </a:effectLst>
              </a:rPr>
              <a:t> </a:t>
            </a:r>
            <a:r>
              <a:rPr lang="it-IT" sz="2500" i="1" dirty="0">
                <a:solidFill>
                  <a:schemeClr val="accent2"/>
                </a:solidFill>
                <a:effectLst>
                  <a:outerShdw blurRad="38100" dist="38100" dir="2700000" algn="tl">
                    <a:srgbClr val="000000"/>
                  </a:outerShdw>
                </a:effectLst>
              </a:rPr>
              <a:t>and </a:t>
            </a:r>
            <a:r>
              <a:rPr lang="it-IT" sz="2500" i="1" dirty="0" err="1">
                <a:solidFill>
                  <a:schemeClr val="accent2"/>
                </a:solidFill>
                <a:effectLst>
                  <a:outerShdw blurRad="38100" dist="38100" dir="2700000" algn="tl">
                    <a:srgbClr val="000000"/>
                  </a:outerShdw>
                </a:effectLst>
              </a:rPr>
              <a:t>its</a:t>
            </a:r>
            <a:r>
              <a:rPr lang="it-IT" sz="2500" i="1" dirty="0">
                <a:solidFill>
                  <a:schemeClr val="accent2"/>
                </a:solidFill>
                <a:effectLst>
                  <a:outerShdw blurRad="38100" dist="38100" dir="2700000" algn="tl">
                    <a:srgbClr val="000000"/>
                  </a:outerShdw>
                </a:effectLst>
              </a:rPr>
              <a:t> </a:t>
            </a:r>
            <a:r>
              <a:rPr lang="it-IT" sz="2500" i="1" dirty="0" err="1">
                <a:solidFill>
                  <a:schemeClr val="accent2"/>
                </a:solidFill>
                <a:effectLst>
                  <a:outerShdw blurRad="38100" dist="38100" dir="2700000" algn="tl">
                    <a:srgbClr val="000000"/>
                  </a:outerShdw>
                </a:effectLst>
              </a:rPr>
              <a:t>angular</a:t>
            </a:r>
            <a:r>
              <a:rPr lang="it-IT" sz="2500" i="1" dirty="0">
                <a:solidFill>
                  <a:schemeClr val="accent2"/>
                </a:solidFill>
                <a:effectLst>
                  <a:outerShdw blurRad="38100" dist="38100" dir="2700000" algn="tl">
                    <a:srgbClr val="000000"/>
                  </a:outerShdw>
                </a:effectLst>
              </a:rPr>
              <a:t> </a:t>
            </a:r>
            <a:r>
              <a:rPr lang="it-IT" sz="2500" i="1" dirty="0" err="1">
                <a:solidFill>
                  <a:schemeClr val="accent2"/>
                </a:solidFill>
                <a:effectLst>
                  <a:outerShdw blurRad="38100" dist="38100" dir="2700000" algn="tl">
                    <a:srgbClr val="000000"/>
                  </a:outerShdw>
                </a:effectLst>
              </a:rPr>
              <a:t>momentum</a:t>
            </a:r>
            <a:r>
              <a:rPr lang="it-IT" sz="2500" i="1" dirty="0">
                <a:solidFill>
                  <a:schemeClr val="accent2"/>
                </a:solidFill>
                <a:effectLst>
                  <a:outerShdw blurRad="38100" dist="38100" dir="2700000" algn="tl">
                    <a:srgbClr val="000000"/>
                  </a:outerShdw>
                </a:effectLst>
              </a:rPr>
              <a:t> </a:t>
            </a:r>
            <a:r>
              <a:rPr lang="it-IT" sz="2500" i="1" dirty="0">
                <a:solidFill>
                  <a:srgbClr val="FF0000"/>
                </a:solidFill>
                <a:effectLst>
                  <a:outerShdw blurRad="38100" dist="38100" dir="2700000" algn="tl">
                    <a:srgbClr val="000000"/>
                  </a:outerShdw>
                </a:effectLst>
              </a:rPr>
              <a:t>J</a:t>
            </a:r>
            <a:r>
              <a:rPr lang="it-IT" sz="2500" i="1" dirty="0">
                <a:effectLst>
                  <a:outerShdw blurRad="38100" dist="38100" dir="2700000" algn="tl">
                    <a:srgbClr val="FFFFFF"/>
                  </a:outerShdw>
                </a:effectLst>
              </a:rPr>
              <a:t>, </a:t>
            </a:r>
            <a:r>
              <a:rPr lang="it-IT" sz="2500" i="1" dirty="0" err="1">
                <a:solidFill>
                  <a:schemeClr val="accent2"/>
                </a:solidFill>
                <a:effectLst>
                  <a:outerShdw blurRad="38100" dist="38100" dir="2700000" algn="tl">
                    <a:srgbClr val="000000"/>
                  </a:outerShdw>
                </a:effectLst>
              </a:rPr>
              <a:t>yet</a:t>
            </a:r>
            <a:r>
              <a:rPr lang="it-IT" sz="2500" i="1" dirty="0">
                <a:solidFill>
                  <a:schemeClr val="accent2"/>
                </a:solidFill>
                <a:effectLst>
                  <a:outerShdw blurRad="38100" dist="38100" dir="2700000" algn="tl">
                    <a:srgbClr val="000000"/>
                  </a:outerShdw>
                </a:effectLst>
              </a:rPr>
              <a:t>  in </a:t>
            </a:r>
            <a:r>
              <a:rPr lang="it-IT" sz="2500" i="1" dirty="0" err="1">
                <a:solidFill>
                  <a:schemeClr val="accent2"/>
                </a:solidFill>
                <a:effectLst>
                  <a:outerShdw blurRad="38100" dist="38100" dir="2700000" algn="tl">
                    <a:srgbClr val="000000"/>
                  </a:outerShdw>
                </a:effectLst>
              </a:rPr>
              <a:t>such</a:t>
            </a:r>
            <a:r>
              <a:rPr lang="it-IT" sz="2500" i="1" dirty="0">
                <a:solidFill>
                  <a:schemeClr val="accent2"/>
                </a:solidFill>
                <a:effectLst>
                  <a:outerShdw blurRad="38100" dist="38100" dir="2700000" algn="tl">
                    <a:srgbClr val="000000"/>
                  </a:outerShdw>
                </a:effectLst>
              </a:rPr>
              <a:t> a way </a:t>
            </a:r>
            <a:r>
              <a:rPr lang="it-IT" sz="2500" i="1" dirty="0" err="1">
                <a:solidFill>
                  <a:schemeClr val="accent2"/>
                </a:solidFill>
                <a:effectLst>
                  <a:outerShdw blurRad="38100" dist="38100" dir="2700000" algn="tl">
                    <a:srgbClr val="000000"/>
                  </a:outerShdw>
                </a:effectLst>
              </a:rPr>
              <a:t>that</a:t>
            </a:r>
            <a:r>
              <a:rPr lang="it-IT" sz="2500" i="1" dirty="0">
                <a:solidFill>
                  <a:schemeClr val="accent2"/>
                </a:solidFill>
                <a:effectLst>
                  <a:outerShdw blurRad="38100" dist="38100" dir="2700000" algn="tl">
                    <a:srgbClr val="000000"/>
                  </a:outerShdw>
                </a:effectLst>
              </a:rPr>
              <a:t> the  Area </a:t>
            </a:r>
            <a:r>
              <a:rPr lang="it-IT" sz="2500" i="1" dirty="0" err="1">
                <a:solidFill>
                  <a:schemeClr val="accent2"/>
                </a:solidFill>
                <a:effectLst>
                  <a:outerShdw blurRad="38100" dist="38100" dir="2700000" algn="tl">
                    <a:srgbClr val="000000"/>
                  </a:outerShdw>
                </a:effectLst>
              </a:rPr>
              <a:t>of</a:t>
            </a:r>
            <a:r>
              <a:rPr lang="it-IT" sz="2500" i="1" dirty="0">
                <a:solidFill>
                  <a:schemeClr val="accent2"/>
                </a:solidFill>
                <a:effectLst>
                  <a:outerShdw blurRad="38100" dist="38100" dir="2700000" algn="tl">
                    <a:srgbClr val="000000"/>
                  </a:outerShdw>
                </a:effectLst>
              </a:rPr>
              <a:t> the </a:t>
            </a:r>
            <a:r>
              <a:rPr lang="it-IT" sz="2500" i="1" dirty="0" err="1">
                <a:solidFill>
                  <a:schemeClr val="accent2"/>
                </a:solidFill>
                <a:effectLst>
                  <a:outerShdw blurRad="38100" dist="38100" dir="2700000" algn="tl">
                    <a:srgbClr val="000000"/>
                  </a:outerShdw>
                </a:effectLst>
              </a:rPr>
              <a:t>horizon</a:t>
            </a:r>
            <a:r>
              <a:rPr lang="it-IT" sz="2500" i="1" dirty="0">
                <a:solidFill>
                  <a:schemeClr val="accent2"/>
                </a:solidFill>
                <a:effectLst>
                  <a:outerShdw blurRad="38100" dist="38100" dir="2700000" algn="tl">
                    <a:srgbClr val="000000"/>
                  </a:outerShdw>
                </a:effectLst>
              </a:rPr>
              <a:t> </a:t>
            </a:r>
            <a:r>
              <a:rPr lang="it-IT" sz="2500" i="1" dirty="0">
                <a:solidFill>
                  <a:srgbClr val="FF0000"/>
                </a:solidFill>
                <a:effectLst>
                  <a:outerShdw blurRad="38100" dist="38100" dir="2700000" algn="tl">
                    <a:srgbClr val="000000"/>
                  </a:outerShdw>
                </a:effectLst>
              </a:rPr>
              <a:t>A=4</a:t>
            </a:r>
            <a:r>
              <a:rPr lang="it-IT" sz="2500" i="1" dirty="0">
                <a:solidFill>
                  <a:srgbClr val="FF0000"/>
                </a:solidFill>
                <a:effectLst>
                  <a:outerShdw blurRad="38100" dist="38100" dir="2700000" algn="tl">
                    <a:srgbClr val="000000"/>
                  </a:outerShdw>
                </a:effectLst>
                <a:latin typeface="Symbol" pitchFamily="18" charset="2"/>
                <a:sym typeface="Symbol" pitchFamily="18" charset="2"/>
              </a:rPr>
              <a:t></a:t>
            </a:r>
            <a:r>
              <a:rPr lang="it-IT" sz="2500" i="1" dirty="0">
                <a:solidFill>
                  <a:srgbClr val="FF0000"/>
                </a:solidFill>
                <a:effectLst>
                  <a:outerShdw blurRad="38100" dist="38100" dir="2700000" algn="tl">
                    <a:srgbClr val="000000"/>
                  </a:outerShdw>
                </a:effectLst>
              </a:rPr>
              <a:t> r</a:t>
            </a:r>
            <a:r>
              <a:rPr lang="it-IT" sz="2500" i="1" baseline="-25000" dirty="0">
                <a:solidFill>
                  <a:srgbClr val="FF0000"/>
                </a:solidFill>
                <a:effectLst>
                  <a:outerShdw blurRad="38100" dist="38100" dir="2700000" algn="tl">
                    <a:srgbClr val="000000"/>
                  </a:outerShdw>
                </a:effectLst>
              </a:rPr>
              <a:t>H</a:t>
            </a:r>
            <a:r>
              <a:rPr lang="it-IT" sz="2500" i="1" baseline="30000" dirty="0">
                <a:solidFill>
                  <a:srgbClr val="FF0000"/>
                </a:solidFill>
                <a:effectLst>
                  <a:outerShdw blurRad="38100" dist="38100" dir="2700000" algn="tl">
                    <a:srgbClr val="000000"/>
                  </a:outerShdw>
                </a:effectLst>
              </a:rPr>
              <a:t>2</a:t>
            </a:r>
            <a:r>
              <a:rPr lang="it-IT" sz="2500" i="1" dirty="0">
                <a:effectLst>
                  <a:outerShdw blurRad="38100" dist="38100" dir="2700000" algn="tl">
                    <a:srgbClr val="FFFFFF"/>
                  </a:outerShdw>
                </a:effectLst>
              </a:rPr>
              <a:t> </a:t>
            </a:r>
            <a:r>
              <a:rPr lang="it-IT" sz="2500" i="1" dirty="0" err="1">
                <a:solidFill>
                  <a:schemeClr val="accent2"/>
                </a:solidFill>
                <a:effectLst>
                  <a:outerShdw blurRad="38100" dist="38100" dir="2700000" algn="tl">
                    <a:srgbClr val="000000"/>
                  </a:outerShdw>
                </a:effectLst>
              </a:rPr>
              <a:t>always</a:t>
            </a:r>
            <a:r>
              <a:rPr lang="it-IT" sz="2500" i="1" dirty="0">
                <a:solidFill>
                  <a:schemeClr val="accent2"/>
                </a:solidFill>
                <a:effectLst>
                  <a:outerShdw blurRad="38100" dist="38100" dir="2700000" algn="tl">
                    <a:srgbClr val="000000"/>
                  </a:outerShdw>
                </a:effectLst>
              </a:rPr>
              <a:t> </a:t>
            </a:r>
            <a:r>
              <a:rPr lang="it-IT" sz="2500" i="1" dirty="0" err="1">
                <a:solidFill>
                  <a:schemeClr val="accent2"/>
                </a:solidFill>
                <a:effectLst>
                  <a:outerShdw blurRad="38100" dist="38100" dir="2700000" algn="tl">
                    <a:srgbClr val="000000"/>
                  </a:outerShdw>
                </a:effectLst>
              </a:rPr>
              <a:t>increases</a:t>
            </a:r>
            <a:r>
              <a:rPr lang="it-IT" sz="2500" i="1" dirty="0">
                <a:solidFill>
                  <a:schemeClr val="accent2"/>
                </a:solidFill>
                <a:effectLst>
                  <a:outerShdw blurRad="38100" dist="38100" dir="2700000" algn="tl">
                    <a:srgbClr val="000000"/>
                  </a:outerShdw>
                </a:effectLst>
              </a:rPr>
              <a:t>. (</a:t>
            </a:r>
            <a:r>
              <a:rPr lang="it-IT" sz="2500" b="1" i="1" dirty="0" err="1">
                <a:effectLst>
                  <a:outerShdw blurRad="38100" dist="38100" dir="2700000" algn="tl">
                    <a:srgbClr val="000000"/>
                  </a:outerShdw>
                </a:effectLst>
              </a:rPr>
              <a:t>Penrose</a:t>
            </a:r>
            <a:r>
              <a:rPr lang="it-IT" sz="2500" i="1" dirty="0">
                <a:solidFill>
                  <a:schemeClr val="accent2"/>
                </a:solidFill>
                <a:effectLst>
                  <a:outerShdw blurRad="38100" dist="38100" dir="2700000" algn="tl">
                    <a:srgbClr val="000000"/>
                  </a:outerShdw>
                </a:effectLst>
              </a:rPr>
              <a: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99995" y="214290"/>
            <a:ext cx="8486834" cy="1093001"/>
          </a:xfrm>
        </p:spPr>
        <p:txBody>
          <a:bodyPr lIns="82296" tIns="41148" rIns="82296" bIns="41148"/>
          <a:lstStyle/>
          <a:p>
            <a:pPr algn="l"/>
            <a:r>
              <a:rPr lang="en-US" b="1" dirty="0" smtClean="0">
                <a:solidFill>
                  <a:srgbClr val="C00000"/>
                </a:solidFill>
              </a:rPr>
              <a:t>1969</a:t>
            </a:r>
            <a:r>
              <a:rPr lang="en-US" dirty="0" smtClean="0"/>
              <a:t> Penrose &amp; </a:t>
            </a:r>
            <a:r>
              <a:rPr lang="en-US" b="1" dirty="0" smtClean="0">
                <a:solidFill>
                  <a:srgbClr val="C00000"/>
                </a:solidFill>
              </a:rPr>
              <a:t>1974</a:t>
            </a:r>
            <a:r>
              <a:rPr lang="en-US" dirty="0" smtClean="0"/>
              <a:t> Hawking</a:t>
            </a:r>
            <a:endParaRPr lang="it-IT" dirty="0"/>
          </a:p>
        </p:txBody>
      </p:sp>
      <p:sp>
        <p:nvSpPr>
          <p:cNvPr id="6" name="Text Box 8"/>
          <p:cNvSpPr txBox="1">
            <a:spLocks/>
          </p:cNvSpPr>
          <p:nvPr/>
        </p:nvSpPr>
        <p:spPr bwMode="auto">
          <a:xfrm>
            <a:off x="230029" y="2651760"/>
            <a:ext cx="5313521" cy="421654"/>
          </a:xfrm>
          <a:prstGeom prst="rect">
            <a:avLst/>
          </a:prstGeom>
          <a:noFill/>
          <a:ln w="25400">
            <a:noFill/>
            <a:miter lim="800000"/>
            <a:headEnd/>
            <a:tailEnd/>
          </a:ln>
        </p:spPr>
        <p:txBody>
          <a:bodyPr lIns="82292" tIns="41148" rIns="82292" bIns="41148">
            <a:spAutoFit/>
          </a:bodyPr>
          <a:lstStyle/>
          <a:p>
            <a:pPr algn="l">
              <a:spcBef>
                <a:spcPct val="50000"/>
              </a:spcBef>
            </a:pPr>
            <a:r>
              <a:rPr lang="it-IT" sz="2200" b="1" i="1" dirty="0">
                <a:solidFill>
                  <a:srgbClr val="FF0000"/>
                </a:solidFill>
              </a:rPr>
              <a:t> </a:t>
            </a:r>
          </a:p>
        </p:txBody>
      </p:sp>
      <p:grpSp>
        <p:nvGrpSpPr>
          <p:cNvPr id="2" name="Gruppo 13"/>
          <p:cNvGrpSpPr/>
          <p:nvPr/>
        </p:nvGrpSpPr>
        <p:grpSpPr>
          <a:xfrm>
            <a:off x="0" y="1243000"/>
            <a:ext cx="8978292" cy="5209175"/>
            <a:chOff x="0" y="1381108"/>
            <a:chExt cx="9975880" cy="5787972"/>
          </a:xfrm>
        </p:grpSpPr>
        <p:grpSp>
          <p:nvGrpSpPr>
            <p:cNvPr id="3" name="Gruppo 11"/>
            <p:cNvGrpSpPr/>
            <p:nvPr/>
          </p:nvGrpSpPr>
          <p:grpSpPr>
            <a:xfrm>
              <a:off x="7437454" y="1381108"/>
              <a:ext cx="2538426" cy="4147169"/>
              <a:chOff x="7437454" y="1381108"/>
              <a:chExt cx="2538426" cy="4147169"/>
            </a:xfrm>
          </p:grpSpPr>
          <p:pic>
            <p:nvPicPr>
              <p:cNvPr id="5" name="Immagine 4" descr="Rogpenrose.jpg"/>
              <p:cNvPicPr>
                <a:picLocks noChangeAspect="1"/>
              </p:cNvPicPr>
              <p:nvPr/>
            </p:nvPicPr>
            <p:blipFill>
              <a:blip r:embed="rId2" cstate="print"/>
              <a:stretch>
                <a:fillRect/>
              </a:stretch>
            </p:blipFill>
            <p:spPr>
              <a:xfrm>
                <a:off x="7437454" y="1381108"/>
                <a:ext cx="2538426" cy="3376106"/>
              </a:xfrm>
              <a:prstGeom prst="rect">
                <a:avLst/>
              </a:prstGeom>
            </p:spPr>
          </p:pic>
          <p:sp>
            <p:nvSpPr>
              <p:cNvPr id="8" name="CasellaDiTesto 7"/>
              <p:cNvSpPr txBox="1"/>
              <p:nvPr/>
            </p:nvSpPr>
            <p:spPr>
              <a:xfrm>
                <a:off x="7437454" y="4810132"/>
                <a:ext cx="2500330" cy="718145"/>
              </a:xfrm>
              <a:prstGeom prst="rect">
                <a:avLst/>
              </a:prstGeom>
              <a:noFill/>
            </p:spPr>
            <p:txBody>
              <a:bodyPr wrap="square" rtlCol="0">
                <a:spAutoFit/>
              </a:bodyPr>
              <a:lstStyle/>
              <a:p>
                <a:pPr algn="l"/>
                <a:r>
                  <a:rPr lang="en-US" dirty="0"/>
                  <a:t>Roger Penrose</a:t>
                </a:r>
              </a:p>
              <a:p>
                <a:pPr algn="l"/>
                <a:r>
                  <a:rPr lang="en-US" dirty="0"/>
                  <a:t>born 1931</a:t>
                </a:r>
                <a:endParaRPr lang="it-IT" dirty="0"/>
              </a:p>
            </p:txBody>
          </p:sp>
        </p:grpSp>
        <p:grpSp>
          <p:nvGrpSpPr>
            <p:cNvPr id="12" name="Gruppo 12"/>
            <p:cNvGrpSpPr/>
            <p:nvPr/>
          </p:nvGrpSpPr>
          <p:grpSpPr>
            <a:xfrm>
              <a:off x="0" y="3809997"/>
              <a:ext cx="3929090" cy="3359083"/>
              <a:chOff x="0" y="3809997"/>
              <a:chExt cx="3929090" cy="3359083"/>
            </a:xfrm>
          </p:grpSpPr>
          <p:pic>
            <p:nvPicPr>
              <p:cNvPr id="7" name="Picture 7"/>
              <p:cNvPicPr>
                <a:picLocks noChangeAspect="1" noChangeArrowheads="1"/>
              </p:cNvPicPr>
              <p:nvPr/>
            </p:nvPicPr>
            <p:blipFill>
              <a:blip r:embed="rId3" cstate="print"/>
              <a:srcRect/>
              <a:stretch>
                <a:fillRect/>
              </a:stretch>
            </p:blipFill>
            <p:spPr bwMode="auto">
              <a:xfrm>
                <a:off x="199458" y="3809997"/>
                <a:ext cx="3727129" cy="2648776"/>
              </a:xfrm>
              <a:prstGeom prst="rect">
                <a:avLst/>
              </a:prstGeom>
              <a:noFill/>
              <a:ln w="9525">
                <a:noFill/>
                <a:miter lim="800000"/>
                <a:headEnd/>
                <a:tailEnd/>
              </a:ln>
            </p:spPr>
          </p:pic>
          <p:sp>
            <p:nvSpPr>
              <p:cNvPr id="9" name="CasellaDiTesto 8"/>
              <p:cNvSpPr txBox="1"/>
              <p:nvPr/>
            </p:nvSpPr>
            <p:spPr>
              <a:xfrm>
                <a:off x="0" y="6690317"/>
                <a:ext cx="3929090" cy="478763"/>
              </a:xfrm>
              <a:prstGeom prst="rect">
                <a:avLst/>
              </a:prstGeom>
              <a:noFill/>
            </p:spPr>
            <p:txBody>
              <a:bodyPr wrap="square" rtlCol="0">
                <a:spAutoFit/>
              </a:bodyPr>
              <a:lstStyle/>
              <a:p>
                <a:pPr algn="l"/>
                <a:r>
                  <a:rPr lang="en-US" sz="2200" dirty="0"/>
                  <a:t>Steven Hawking born 1942</a:t>
                </a:r>
                <a:endParaRPr lang="it-IT" sz="2200" dirty="0"/>
              </a:p>
            </p:txBody>
          </p:sp>
        </p:grpSp>
      </p:grpSp>
      <p:sp>
        <p:nvSpPr>
          <p:cNvPr id="10" name="CasellaDiTesto 9"/>
          <p:cNvSpPr txBox="1"/>
          <p:nvPr/>
        </p:nvSpPr>
        <p:spPr>
          <a:xfrm>
            <a:off x="135701" y="1242997"/>
            <a:ext cx="6493714" cy="1775871"/>
          </a:xfrm>
          <a:prstGeom prst="rect">
            <a:avLst/>
          </a:prstGeom>
          <a:noFill/>
        </p:spPr>
        <p:txBody>
          <a:bodyPr wrap="square" lIns="82292" tIns="41148" rIns="82292" bIns="41148" rtlCol="0">
            <a:spAutoFit/>
          </a:bodyPr>
          <a:lstStyle/>
          <a:p>
            <a:r>
              <a:rPr lang="en-US" sz="2200" dirty="0"/>
              <a:t>In 1969 the famous British mathematician </a:t>
            </a:r>
            <a:r>
              <a:rPr lang="en-US" sz="2200" dirty="0" smtClean="0"/>
              <a:t>Penrose proposed </a:t>
            </a:r>
            <a:r>
              <a:rPr lang="en-US" sz="2200" dirty="0"/>
              <a:t>the mechanism of energy extraction from rotating Black Holes. He gave the first hint that the Area of the horizon behaves like entropy in thermodynamics. </a:t>
            </a:r>
            <a:endParaRPr lang="it-IT" sz="2200" dirty="0"/>
          </a:p>
        </p:txBody>
      </p:sp>
      <p:sp>
        <p:nvSpPr>
          <p:cNvPr id="11" name="CasellaDiTesto 10"/>
          <p:cNvSpPr txBox="1"/>
          <p:nvPr/>
        </p:nvSpPr>
        <p:spPr>
          <a:xfrm>
            <a:off x="3635896" y="5013176"/>
            <a:ext cx="5328592" cy="1191095"/>
          </a:xfrm>
          <a:prstGeom prst="rect">
            <a:avLst/>
          </a:prstGeom>
          <a:noFill/>
        </p:spPr>
        <p:txBody>
          <a:bodyPr wrap="square" lIns="82292" tIns="41148" rIns="82292" bIns="41148" rtlCol="0">
            <a:spAutoFit/>
          </a:bodyPr>
          <a:lstStyle/>
          <a:p>
            <a:pPr algn="l"/>
            <a:r>
              <a:rPr lang="en-US" dirty="0"/>
              <a:t>In the years 1971-1974 Hawking, alone and together with collaborators formalizes the Laws of Black-Hole mechanics in full analogy with the principles of thermodynamics.</a:t>
            </a:r>
            <a:endParaRPr lang="it-IT"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294329" y="63284"/>
            <a:ext cx="8656216" cy="830997"/>
          </a:xfrm>
          <a:prstGeom prst="rect">
            <a:avLst/>
          </a:prstGeom>
          <a:noFill/>
          <a:ln w="9525">
            <a:noFill/>
            <a:miter lim="800000"/>
            <a:headEnd/>
            <a:tailEnd/>
          </a:ln>
        </p:spPr>
        <p:txBody>
          <a:bodyPr wrap="none" lIns="0" tIns="0" rIns="0" bIns="0" anchor="ctr">
            <a:spAutoFit/>
          </a:bodyPr>
          <a:lstStyle/>
          <a:p>
            <a:pPr>
              <a:defRPr/>
            </a:pPr>
            <a:r>
              <a:rPr lang="en-US" sz="5400" dirty="0" smtClean="0">
                <a:solidFill>
                  <a:schemeClr val="tx1"/>
                </a:solidFill>
                <a:effectLst>
                  <a:outerShdw blurRad="38100" dist="38100" dir="2700000" algn="tl">
                    <a:srgbClr val="FFFFFF"/>
                  </a:outerShdw>
                </a:effectLst>
                <a:latin typeface="American Typewriter" charset="0"/>
                <a:sym typeface="American Typewriter" charset="0"/>
              </a:rPr>
              <a:t>Black Hole thermodynamics</a:t>
            </a:r>
            <a:endParaRPr lang="en-US" sz="5400" dirty="0">
              <a:solidFill>
                <a:schemeClr val="tx1"/>
              </a:solidFill>
              <a:effectLst>
                <a:outerShdw blurRad="38100" dist="38100" dir="2700000" algn="tl">
                  <a:srgbClr val="FFFFFF"/>
                </a:outerShdw>
              </a:effectLst>
              <a:latin typeface="American Typewriter" charset="0"/>
              <a:sym typeface="American Typewriter" charset="0"/>
            </a:endParaRPr>
          </a:p>
        </p:txBody>
      </p:sp>
      <p:pic>
        <p:nvPicPr>
          <p:cNvPr id="25603" name="Picture 3"/>
          <p:cNvPicPr>
            <a:picLocks noChangeAspect="1" noChangeArrowheads="1"/>
          </p:cNvPicPr>
          <p:nvPr/>
        </p:nvPicPr>
        <p:blipFill>
          <a:blip r:embed="rId2" cstate="print"/>
          <a:srcRect/>
          <a:stretch>
            <a:fillRect/>
          </a:stretch>
        </p:blipFill>
        <p:spPr bwMode="auto">
          <a:xfrm>
            <a:off x="1383030" y="2240280"/>
            <a:ext cx="2411730" cy="914400"/>
          </a:xfrm>
          <a:prstGeom prst="rect">
            <a:avLst/>
          </a:prstGeom>
          <a:noFill/>
          <a:ln w="9525">
            <a:noFill/>
            <a:miter lim="800000"/>
            <a:headEnd/>
            <a:tailEnd/>
          </a:ln>
        </p:spPr>
      </p:pic>
      <p:pic>
        <p:nvPicPr>
          <p:cNvPr id="25604" name="Picture 4"/>
          <p:cNvPicPr>
            <a:picLocks noChangeAspect="1" noChangeArrowheads="1"/>
          </p:cNvPicPr>
          <p:nvPr/>
        </p:nvPicPr>
        <p:blipFill>
          <a:blip r:embed="rId3" cstate="print"/>
          <a:srcRect/>
          <a:stretch>
            <a:fillRect/>
          </a:stretch>
        </p:blipFill>
        <p:spPr bwMode="auto">
          <a:xfrm>
            <a:off x="697230" y="3439002"/>
            <a:ext cx="4331970" cy="298608"/>
          </a:xfrm>
          <a:prstGeom prst="rect">
            <a:avLst/>
          </a:prstGeom>
          <a:noFill/>
          <a:ln w="9525">
            <a:noFill/>
            <a:miter lim="800000"/>
            <a:headEnd/>
            <a:tailEnd/>
          </a:ln>
        </p:spPr>
      </p:pic>
      <p:pic>
        <p:nvPicPr>
          <p:cNvPr id="25605" name="Picture 5"/>
          <p:cNvPicPr>
            <a:picLocks noChangeAspect="1" noChangeArrowheads="1"/>
          </p:cNvPicPr>
          <p:nvPr/>
        </p:nvPicPr>
        <p:blipFill>
          <a:blip r:embed="rId4" cstate="print"/>
          <a:srcRect/>
          <a:stretch>
            <a:fillRect/>
          </a:stretch>
        </p:blipFill>
        <p:spPr bwMode="auto">
          <a:xfrm>
            <a:off x="424339" y="3559018"/>
            <a:ext cx="3463290" cy="3461861"/>
          </a:xfrm>
          <a:prstGeom prst="rect">
            <a:avLst/>
          </a:prstGeom>
          <a:noFill/>
          <a:ln w="9525">
            <a:noFill/>
            <a:miter lim="800000"/>
            <a:headEnd/>
            <a:tailEnd/>
          </a:ln>
        </p:spPr>
      </p:pic>
      <p:sp>
        <p:nvSpPr>
          <p:cNvPr id="25606" name="Rectangle 6"/>
          <p:cNvSpPr>
            <a:spLocks noChangeArrowheads="1"/>
          </p:cNvSpPr>
          <p:nvPr/>
        </p:nvSpPr>
        <p:spPr bwMode="auto">
          <a:xfrm>
            <a:off x="431483" y="1040130"/>
            <a:ext cx="4320540" cy="1028700"/>
          </a:xfrm>
          <a:prstGeom prst="rect">
            <a:avLst/>
          </a:prstGeom>
          <a:noFill/>
          <a:ln w="9525">
            <a:noFill/>
            <a:miter lim="800000"/>
            <a:headEnd/>
            <a:tailEnd/>
          </a:ln>
        </p:spPr>
        <p:txBody>
          <a:bodyPr lIns="0" tIns="0" rIns="0" bIns="0" anchor="ctr"/>
          <a:lstStyle/>
          <a:p>
            <a:pPr algn="l">
              <a:defRPr/>
            </a:pPr>
            <a:r>
              <a:rPr lang="en-US" sz="1600" dirty="0">
                <a:effectLst>
                  <a:outerShdw blurRad="38100" dist="38100" dir="2700000" algn="tl">
                    <a:srgbClr val="FFFFFF"/>
                  </a:outerShdw>
                </a:effectLst>
                <a:latin typeface="American Typewriter" charset="0"/>
                <a:sym typeface="American Typewriter" charset="0"/>
              </a:rPr>
              <a:t>Combining gravity and quantum mechanics Hawking calculated the temperature of the radiation coming out from a Black Hole and the entropy</a:t>
            </a:r>
          </a:p>
        </p:txBody>
      </p:sp>
      <p:grpSp>
        <p:nvGrpSpPr>
          <p:cNvPr id="2" name="Group 13"/>
          <p:cNvGrpSpPr>
            <a:grpSpLocks/>
          </p:cNvGrpSpPr>
          <p:nvPr/>
        </p:nvGrpSpPr>
        <p:grpSpPr bwMode="auto">
          <a:xfrm>
            <a:off x="4441990" y="5113497"/>
            <a:ext cx="4377691" cy="1325880"/>
            <a:chOff x="3109" y="3579"/>
            <a:chExt cx="3064" cy="928"/>
          </a:xfrm>
        </p:grpSpPr>
        <p:sp>
          <p:nvSpPr>
            <p:cNvPr id="36876" name="AutoShape 1"/>
            <p:cNvSpPr>
              <a:spLocks noChangeArrowheads="1"/>
            </p:cNvSpPr>
            <p:nvPr/>
          </p:nvSpPr>
          <p:spPr bwMode="auto">
            <a:xfrm>
              <a:off x="3109" y="3579"/>
              <a:ext cx="3064" cy="928"/>
            </a:xfrm>
            <a:prstGeom prst="roundRect">
              <a:avLst>
                <a:gd name="adj" fmla="val 12931"/>
              </a:avLst>
            </a:prstGeom>
            <a:gradFill rotWithShape="0">
              <a:gsLst>
                <a:gs pos="0">
                  <a:srgbClr val="73CAF5"/>
                </a:gs>
                <a:gs pos="100000">
                  <a:srgbClr val="A5A4D0"/>
                </a:gs>
              </a:gsLst>
              <a:lin ang="5400000" scaled="1"/>
            </a:gradFill>
            <a:ln w="25400">
              <a:solidFill>
                <a:schemeClr val="tx1"/>
              </a:solidFill>
              <a:round/>
              <a:headEnd/>
              <a:tailEnd/>
            </a:ln>
          </p:spPr>
          <p:txBody>
            <a:bodyPr/>
            <a:lstStyle/>
            <a:p>
              <a:endParaRPr lang="it-IT"/>
            </a:p>
          </p:txBody>
        </p:sp>
        <p:sp>
          <p:nvSpPr>
            <p:cNvPr id="36877" name="Rectangle 8"/>
            <p:cNvSpPr>
              <a:spLocks noChangeArrowheads="1"/>
            </p:cNvSpPr>
            <p:nvPr/>
          </p:nvSpPr>
          <p:spPr bwMode="auto">
            <a:xfrm>
              <a:off x="3312" y="3865"/>
              <a:ext cx="1454" cy="388"/>
            </a:xfrm>
            <a:prstGeom prst="rect">
              <a:avLst/>
            </a:prstGeom>
            <a:noFill/>
            <a:ln w="9525">
              <a:noFill/>
              <a:miter lim="800000"/>
              <a:headEnd/>
              <a:tailEnd/>
            </a:ln>
          </p:spPr>
          <p:txBody>
            <a:bodyPr wrap="none" lIns="0" tIns="0" rIns="0" bIns="0" anchor="ctr">
              <a:spAutoFit/>
            </a:bodyPr>
            <a:lstStyle/>
            <a:p>
              <a:r>
                <a:rPr lang="en-US" dirty="0" smtClean="0">
                  <a:solidFill>
                    <a:schemeClr val="tx1"/>
                  </a:solidFill>
                  <a:latin typeface="American Typewriter" charset="0"/>
                  <a:sym typeface="American Typewriter" charset="0"/>
                </a:rPr>
                <a:t>Hence Black Holes </a:t>
              </a:r>
            </a:p>
            <a:p>
              <a:r>
                <a:rPr lang="en-US" dirty="0" smtClean="0">
                  <a:solidFill>
                    <a:schemeClr val="tx1"/>
                  </a:solidFill>
                  <a:latin typeface="American Typewriter" charset="0"/>
                  <a:sym typeface="American Typewriter" charset="0"/>
                </a:rPr>
                <a:t>evaporate!</a:t>
              </a:r>
              <a:endParaRPr lang="en-US" dirty="0">
                <a:solidFill>
                  <a:schemeClr val="tx1"/>
                </a:solidFill>
                <a:latin typeface="American Typewriter" charset="0"/>
                <a:sym typeface="American Typewriter" charset="0"/>
              </a:endParaRPr>
            </a:p>
          </p:txBody>
        </p:sp>
      </p:grpSp>
      <p:sp>
        <p:nvSpPr>
          <p:cNvPr id="25609" name="AutoShape 9"/>
          <p:cNvSpPr>
            <a:spLocks noChangeArrowheads="1"/>
          </p:cNvSpPr>
          <p:nvPr/>
        </p:nvSpPr>
        <p:spPr bwMode="auto">
          <a:xfrm rot="3658358">
            <a:off x="3644742" y="4034790"/>
            <a:ext cx="1143000" cy="1143000"/>
          </a:xfrm>
          <a:prstGeom prst="rightArrow">
            <a:avLst>
              <a:gd name="adj1" fmla="val 32000"/>
              <a:gd name="adj2" fmla="val 44000"/>
            </a:avLst>
          </a:prstGeom>
          <a:gradFill rotWithShape="0">
            <a:gsLst>
              <a:gs pos="0">
                <a:srgbClr val="A5A4D0"/>
              </a:gs>
              <a:gs pos="100000">
                <a:srgbClr val="73CAF5"/>
              </a:gs>
            </a:gsLst>
            <a:lin ang="19800000" scaled="1"/>
          </a:gradFill>
          <a:ln w="25400">
            <a:solidFill>
              <a:schemeClr val="tx1"/>
            </a:solidFill>
            <a:miter lim="800000"/>
            <a:headEnd/>
            <a:tailEnd/>
          </a:ln>
        </p:spPr>
        <p:txBody>
          <a:bodyPr lIns="82292" tIns="41148" rIns="82292" bIns="41148"/>
          <a:lstStyle/>
          <a:p>
            <a:endParaRPr lang="it-IT"/>
          </a:p>
        </p:txBody>
      </p:sp>
      <p:pic>
        <p:nvPicPr>
          <p:cNvPr id="25610" name="Picture 10"/>
          <p:cNvPicPr>
            <a:picLocks noChangeAspect="1" noChangeArrowheads="1"/>
          </p:cNvPicPr>
          <p:nvPr/>
        </p:nvPicPr>
        <p:blipFill>
          <a:blip r:embed="rId5" cstate="print"/>
          <a:srcRect/>
          <a:stretch>
            <a:fillRect/>
          </a:stretch>
        </p:blipFill>
        <p:spPr bwMode="auto">
          <a:xfrm>
            <a:off x="5220072" y="2348880"/>
            <a:ext cx="2628900" cy="914400"/>
          </a:xfrm>
          <a:prstGeom prst="rect">
            <a:avLst/>
          </a:prstGeom>
          <a:noFill/>
          <a:ln w="9525">
            <a:noFill/>
            <a:miter lim="800000"/>
            <a:headEnd/>
            <a:tailEnd/>
          </a:ln>
        </p:spPr>
      </p:pic>
      <p:sp>
        <p:nvSpPr>
          <p:cNvPr id="25611" name="Rectangle 11"/>
          <p:cNvSpPr>
            <a:spLocks noChangeArrowheads="1"/>
          </p:cNvSpPr>
          <p:nvPr/>
        </p:nvSpPr>
        <p:spPr bwMode="auto">
          <a:xfrm>
            <a:off x="5142074" y="4612012"/>
            <a:ext cx="3462486" cy="276999"/>
          </a:xfrm>
          <a:prstGeom prst="rect">
            <a:avLst/>
          </a:prstGeom>
          <a:noFill/>
          <a:ln w="9525">
            <a:noFill/>
            <a:miter lim="800000"/>
            <a:headEnd/>
            <a:tailEnd/>
          </a:ln>
        </p:spPr>
        <p:txBody>
          <a:bodyPr wrap="none" lIns="0" tIns="0" rIns="0" bIns="0" anchor="ctr">
            <a:spAutoFit/>
          </a:bodyPr>
          <a:lstStyle/>
          <a:p>
            <a:r>
              <a:rPr lang="en-US" dirty="0"/>
              <a:t>A = area of the event horizon </a:t>
            </a:r>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2" cstate="print"/>
          <a:srcRect/>
          <a:stretch>
            <a:fillRect/>
          </a:stretch>
        </p:blipFill>
        <p:spPr bwMode="auto">
          <a:xfrm>
            <a:off x="0" y="0"/>
            <a:ext cx="4800600" cy="3600450"/>
          </a:xfrm>
          <a:prstGeom prst="rect">
            <a:avLst/>
          </a:prstGeom>
          <a:noFill/>
          <a:ln w="9525">
            <a:noFill/>
            <a:miter lim="800000"/>
            <a:headEnd/>
            <a:tailEnd/>
          </a:ln>
        </p:spPr>
      </p:pic>
      <p:sp>
        <p:nvSpPr>
          <p:cNvPr id="18434" name="Rectangle 2"/>
          <p:cNvSpPr>
            <a:spLocks noChangeArrowheads="1"/>
          </p:cNvSpPr>
          <p:nvPr/>
        </p:nvSpPr>
        <p:spPr bwMode="auto">
          <a:xfrm>
            <a:off x="4900614" y="1050115"/>
            <a:ext cx="4043392" cy="1350178"/>
          </a:xfrm>
          <a:prstGeom prst="rect">
            <a:avLst/>
          </a:prstGeom>
          <a:noFill/>
          <a:ln w="9525">
            <a:noFill/>
            <a:miter lim="800000"/>
            <a:headEnd/>
            <a:tailEnd/>
          </a:ln>
        </p:spPr>
        <p:txBody>
          <a:bodyPr lIns="0" tIns="0" rIns="0" bIns="0" anchor="ctr"/>
          <a:lstStyle/>
          <a:p>
            <a:pPr algn="l">
              <a:defRPr/>
            </a:pPr>
            <a:r>
              <a:rPr lang="en-US" sz="2200" dirty="0" err="1">
                <a:effectLst>
                  <a:outerShdw blurRad="38100" dist="38100" dir="2700000" algn="tl">
                    <a:srgbClr val="FFFFFF"/>
                  </a:outerShdw>
                </a:effectLst>
                <a:latin typeface="American Typewriter" charset="0"/>
                <a:sym typeface="American Typewriter" charset="0"/>
              </a:rPr>
              <a:t>Supermassive</a:t>
            </a:r>
            <a:r>
              <a:rPr lang="en-US" sz="2200" dirty="0">
                <a:effectLst>
                  <a:outerShdw blurRad="38100" dist="38100" dir="2700000" algn="tl">
                    <a:srgbClr val="FFFFFF"/>
                  </a:outerShdw>
                </a:effectLst>
                <a:latin typeface="American Typewriter" charset="0"/>
                <a:sym typeface="American Typewriter" charset="0"/>
              </a:rPr>
              <a:t> Black Holes (10</a:t>
            </a:r>
            <a:r>
              <a:rPr lang="en-US" sz="2200" baseline="30000" dirty="0">
                <a:effectLst>
                  <a:outerShdw blurRad="38100" dist="38100" dir="2700000" algn="tl">
                    <a:srgbClr val="FFFFFF"/>
                  </a:outerShdw>
                </a:effectLst>
                <a:latin typeface="American Typewriter"/>
                <a:sym typeface="American Typewriter" charset="0"/>
              </a:rPr>
              <a:t>6</a:t>
            </a:r>
            <a:r>
              <a:rPr lang="en-US" sz="2200" dirty="0">
                <a:effectLst>
                  <a:outerShdw blurRad="38100" dist="38100" dir="2700000" algn="tl">
                    <a:srgbClr val="FFFFFF"/>
                  </a:outerShdw>
                </a:effectLst>
                <a:latin typeface="American Typewriter" charset="0"/>
                <a:sym typeface="American Typewriter" charset="0"/>
              </a:rPr>
              <a:t> solar masses) are the hidden engines of Galaxies and Quasars</a:t>
            </a:r>
          </a:p>
        </p:txBody>
      </p:sp>
      <p:pic>
        <p:nvPicPr>
          <p:cNvPr id="18435" name="Picture 3"/>
          <p:cNvPicPr>
            <a:picLocks noChangeAspect="1" noChangeArrowheads="1"/>
          </p:cNvPicPr>
          <p:nvPr/>
        </p:nvPicPr>
        <p:blipFill>
          <a:blip r:embed="rId3" cstate="print"/>
          <a:srcRect/>
          <a:stretch>
            <a:fillRect/>
          </a:stretch>
        </p:blipFill>
        <p:spPr bwMode="auto">
          <a:xfrm>
            <a:off x="4437700" y="3104674"/>
            <a:ext cx="4706303" cy="3166110"/>
          </a:xfrm>
          <a:prstGeom prst="rect">
            <a:avLst/>
          </a:prstGeom>
          <a:noFill/>
          <a:ln w="9525">
            <a:noFill/>
            <a:miter lim="800000"/>
            <a:headEnd/>
            <a:tailEnd/>
          </a:ln>
        </p:spPr>
      </p:pic>
      <p:sp>
        <p:nvSpPr>
          <p:cNvPr id="18436" name="Rectangle 4"/>
          <p:cNvSpPr>
            <a:spLocks noChangeArrowheads="1"/>
          </p:cNvSpPr>
          <p:nvPr/>
        </p:nvSpPr>
        <p:spPr bwMode="auto">
          <a:xfrm>
            <a:off x="77153" y="4286250"/>
            <a:ext cx="4160520" cy="1668780"/>
          </a:xfrm>
          <a:prstGeom prst="rect">
            <a:avLst/>
          </a:prstGeom>
          <a:noFill/>
          <a:ln w="9525">
            <a:noFill/>
            <a:miter lim="800000"/>
            <a:headEnd/>
            <a:tailEnd/>
          </a:ln>
        </p:spPr>
        <p:txBody>
          <a:bodyPr lIns="0" tIns="0" rIns="0" bIns="0" anchor="ctr"/>
          <a:lstStyle/>
          <a:p>
            <a:pPr algn="l"/>
            <a:r>
              <a:rPr lang="en-US" sz="2200" dirty="0">
                <a:latin typeface="American Typewriter" charset="0"/>
                <a:sym typeface="American Typewriter" charset="0"/>
              </a:rPr>
              <a:t>Black holes are revealed by the observation of their accretion disk and of the flares orthogonal to the accretion disk plane.</a:t>
            </a:r>
          </a:p>
        </p:txBody>
      </p:sp>
      <p:sp>
        <p:nvSpPr>
          <p:cNvPr id="18437" name="Rectangle 5"/>
          <p:cNvSpPr>
            <a:spLocks noChangeArrowheads="1"/>
          </p:cNvSpPr>
          <p:nvPr/>
        </p:nvSpPr>
        <p:spPr bwMode="auto">
          <a:xfrm>
            <a:off x="755576" y="3789040"/>
            <a:ext cx="2996013" cy="246221"/>
          </a:xfrm>
          <a:prstGeom prst="rect">
            <a:avLst/>
          </a:prstGeom>
          <a:noFill/>
          <a:ln w="9525">
            <a:noFill/>
            <a:miter lim="800000"/>
            <a:headEnd/>
            <a:tailEnd/>
          </a:ln>
        </p:spPr>
        <p:txBody>
          <a:bodyPr wrap="none" lIns="0" tIns="0" rIns="0" bIns="0" anchor="ctr">
            <a:spAutoFit/>
          </a:bodyPr>
          <a:lstStyle/>
          <a:p>
            <a:r>
              <a:rPr lang="en-US" sz="1600" dirty="0" smtClean="0"/>
              <a:t>Artist’s view of a Black Hole</a:t>
            </a:r>
            <a:endParaRPr lang="en-US" sz="1600" dirty="0"/>
          </a:p>
        </p:txBody>
      </p:sp>
      <p:sp>
        <p:nvSpPr>
          <p:cNvPr id="18438" name="Rectangle 6"/>
          <p:cNvSpPr>
            <a:spLocks noChangeArrowheads="1"/>
          </p:cNvSpPr>
          <p:nvPr/>
        </p:nvSpPr>
        <p:spPr bwMode="auto">
          <a:xfrm>
            <a:off x="4499991" y="6309320"/>
            <a:ext cx="4641151" cy="451525"/>
          </a:xfrm>
          <a:prstGeom prst="rect">
            <a:avLst/>
          </a:prstGeom>
          <a:noFill/>
          <a:ln w="9525">
            <a:noFill/>
            <a:miter lim="800000"/>
            <a:headEnd/>
            <a:tailEnd/>
          </a:ln>
        </p:spPr>
        <p:txBody>
          <a:bodyPr lIns="0" tIns="0" rIns="0" bIns="0" anchor="ctr"/>
          <a:lstStyle/>
          <a:p>
            <a:pPr algn="ctr"/>
            <a:r>
              <a:rPr lang="en-US" sz="1600" dirty="0" smtClean="0"/>
              <a:t>Hubble Telescope Picture</a:t>
            </a:r>
            <a:endParaRPr lang="en-US" sz="1600" dirty="0"/>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Parallel TRANSPORT</a:t>
            </a:r>
            <a:endParaRPr lang="ru-RU" dirty="0"/>
          </a:p>
        </p:txBody>
      </p:sp>
      <p:pic>
        <p:nvPicPr>
          <p:cNvPr id="19458" name="Picture 2"/>
          <p:cNvPicPr>
            <a:picLocks noChangeAspect="1" noChangeArrowheads="1"/>
          </p:cNvPicPr>
          <p:nvPr/>
        </p:nvPicPr>
        <p:blipFill>
          <a:blip r:embed="rId2" cstate="print"/>
          <a:srcRect/>
          <a:stretch>
            <a:fillRect/>
          </a:stretch>
        </p:blipFill>
        <p:spPr bwMode="auto">
          <a:xfrm>
            <a:off x="357157" y="1428736"/>
            <a:ext cx="4554173" cy="428628"/>
          </a:xfrm>
          <a:prstGeom prst="rect">
            <a:avLst/>
          </a:prstGeom>
          <a:noFill/>
          <a:ln w="9525">
            <a:noFill/>
            <a:miter lim="800000"/>
            <a:headEnd/>
            <a:tailEnd/>
          </a:ln>
          <a:effectLst/>
        </p:spPr>
      </p:pic>
      <p:pic>
        <p:nvPicPr>
          <p:cNvPr id="19459" name="Picture 3"/>
          <p:cNvPicPr>
            <a:picLocks noChangeAspect="1" noChangeArrowheads="1"/>
          </p:cNvPicPr>
          <p:nvPr/>
        </p:nvPicPr>
        <p:blipFill>
          <a:blip r:embed="rId3" cstate="print"/>
          <a:srcRect/>
          <a:stretch>
            <a:fillRect/>
          </a:stretch>
        </p:blipFill>
        <p:spPr bwMode="auto">
          <a:xfrm>
            <a:off x="6429388" y="214290"/>
            <a:ext cx="2562229" cy="3273278"/>
          </a:xfrm>
          <a:prstGeom prst="rect">
            <a:avLst/>
          </a:prstGeom>
          <a:noFill/>
          <a:ln w="9525">
            <a:noFill/>
            <a:miter lim="800000"/>
            <a:headEnd/>
            <a:tailEnd/>
          </a:ln>
          <a:effectLst/>
        </p:spPr>
      </p:pic>
      <p:sp>
        <p:nvSpPr>
          <p:cNvPr id="5" name="TextBox 4"/>
          <p:cNvSpPr txBox="1"/>
          <p:nvPr/>
        </p:nvSpPr>
        <p:spPr>
          <a:xfrm>
            <a:off x="6500826" y="3571876"/>
            <a:ext cx="2500330" cy="1200329"/>
          </a:xfrm>
          <a:prstGeom prst="rect">
            <a:avLst/>
          </a:prstGeom>
          <a:noFill/>
        </p:spPr>
        <p:txBody>
          <a:bodyPr wrap="square" rtlCol="0">
            <a:spAutoFit/>
          </a:bodyPr>
          <a:lstStyle/>
          <a:p>
            <a:r>
              <a:rPr lang="en-US" dirty="0" err="1" smtClean="0"/>
              <a:t>Elie</a:t>
            </a:r>
            <a:r>
              <a:rPr lang="en-US" dirty="0" smtClean="0"/>
              <a:t> </a:t>
            </a:r>
            <a:r>
              <a:rPr lang="en-US" dirty="0" err="1" smtClean="0"/>
              <a:t>Cartan</a:t>
            </a:r>
            <a:r>
              <a:rPr lang="en-US" dirty="0" smtClean="0"/>
              <a:t>  </a:t>
            </a:r>
          </a:p>
          <a:p>
            <a:r>
              <a:rPr lang="en-US" dirty="0" smtClean="0"/>
              <a:t>(1869 – 1951) </a:t>
            </a:r>
          </a:p>
          <a:p>
            <a:r>
              <a:rPr lang="en-US" dirty="0" smtClean="0"/>
              <a:t>A true giant of mathematical thinking</a:t>
            </a:r>
            <a:endParaRPr lang="ru-RU" dirty="0"/>
          </a:p>
        </p:txBody>
      </p:sp>
      <p:pic>
        <p:nvPicPr>
          <p:cNvPr id="19460" name="Picture 4"/>
          <p:cNvPicPr>
            <a:picLocks noChangeAspect="1" noChangeArrowheads="1"/>
          </p:cNvPicPr>
          <p:nvPr/>
        </p:nvPicPr>
        <p:blipFill>
          <a:blip r:embed="rId4" cstate="print"/>
          <a:srcRect/>
          <a:stretch>
            <a:fillRect/>
          </a:stretch>
        </p:blipFill>
        <p:spPr bwMode="auto">
          <a:xfrm>
            <a:off x="4473713" y="1928802"/>
            <a:ext cx="1740402" cy="2143140"/>
          </a:xfrm>
          <a:prstGeom prst="rect">
            <a:avLst/>
          </a:prstGeom>
          <a:noFill/>
          <a:ln w="9525">
            <a:noFill/>
            <a:miter lim="800000"/>
            <a:headEnd/>
            <a:tailEnd/>
          </a:ln>
          <a:effectLst/>
        </p:spPr>
      </p:pic>
      <p:pic>
        <p:nvPicPr>
          <p:cNvPr id="19461" name="Picture 5"/>
          <p:cNvPicPr>
            <a:picLocks noChangeAspect="1" noChangeArrowheads="1"/>
          </p:cNvPicPr>
          <p:nvPr/>
        </p:nvPicPr>
        <p:blipFill>
          <a:blip r:embed="rId5" cstate="print"/>
          <a:srcRect/>
          <a:stretch>
            <a:fillRect/>
          </a:stretch>
        </p:blipFill>
        <p:spPr bwMode="auto">
          <a:xfrm>
            <a:off x="142844" y="4143380"/>
            <a:ext cx="6261696" cy="1285884"/>
          </a:xfrm>
          <a:prstGeom prst="rect">
            <a:avLst/>
          </a:prstGeom>
          <a:noFill/>
          <a:ln w="9525">
            <a:noFill/>
            <a:miter lim="800000"/>
            <a:headEnd/>
            <a:tailEnd/>
          </a:ln>
          <a:effectLst/>
        </p:spPr>
      </p:pic>
      <p:pic>
        <p:nvPicPr>
          <p:cNvPr id="19462" name="Picture 6"/>
          <p:cNvPicPr>
            <a:picLocks noChangeAspect="1" noChangeArrowheads="1"/>
          </p:cNvPicPr>
          <p:nvPr/>
        </p:nvPicPr>
        <p:blipFill>
          <a:blip r:embed="rId6" cstate="print"/>
          <a:srcRect/>
          <a:stretch>
            <a:fillRect/>
          </a:stretch>
        </p:blipFill>
        <p:spPr bwMode="auto">
          <a:xfrm>
            <a:off x="4714876" y="4929198"/>
            <a:ext cx="4151184" cy="1343030"/>
          </a:xfrm>
          <a:prstGeom prst="rect">
            <a:avLst/>
          </a:prstGeom>
          <a:noFill/>
          <a:ln w="9525">
            <a:noFill/>
            <a:miter lim="800000"/>
            <a:headEnd/>
            <a:tailEnd/>
          </a:ln>
          <a:effectLst/>
        </p:spPr>
      </p:pic>
      <p:sp>
        <p:nvSpPr>
          <p:cNvPr id="9" name="TextBox 8"/>
          <p:cNvSpPr txBox="1"/>
          <p:nvPr/>
        </p:nvSpPr>
        <p:spPr>
          <a:xfrm>
            <a:off x="285720" y="1928802"/>
            <a:ext cx="3857652" cy="2031325"/>
          </a:xfrm>
          <a:prstGeom prst="rect">
            <a:avLst/>
          </a:prstGeom>
          <a:noFill/>
        </p:spPr>
        <p:txBody>
          <a:bodyPr wrap="square" rtlCol="0">
            <a:spAutoFit/>
          </a:bodyPr>
          <a:lstStyle/>
          <a:p>
            <a:r>
              <a:rPr lang="en-US" dirty="0" smtClean="0">
                <a:solidFill>
                  <a:srgbClr val="C00000"/>
                </a:solidFill>
              </a:rPr>
              <a:t>The mission of </a:t>
            </a:r>
            <a:r>
              <a:rPr lang="en-US" dirty="0" err="1" smtClean="0">
                <a:solidFill>
                  <a:srgbClr val="C00000"/>
                </a:solidFill>
              </a:rPr>
              <a:t>Cartan</a:t>
            </a:r>
            <a:r>
              <a:rPr lang="en-US" dirty="0" smtClean="0">
                <a:solidFill>
                  <a:srgbClr val="C00000"/>
                </a:solidFill>
              </a:rPr>
              <a:t>, in relation with General Relativity was to reformulate it in terms of mobile frames rather than metrics….The idea of mobile frames go back to </a:t>
            </a:r>
            <a:r>
              <a:rPr lang="en-US" dirty="0" err="1" smtClean="0">
                <a:solidFill>
                  <a:srgbClr val="C00000"/>
                </a:solidFill>
              </a:rPr>
              <a:t>Frenet</a:t>
            </a:r>
            <a:r>
              <a:rPr lang="en-US" dirty="0" smtClean="0">
                <a:solidFill>
                  <a:srgbClr val="C00000"/>
                </a:solidFill>
              </a:rPr>
              <a:t> and </a:t>
            </a:r>
            <a:r>
              <a:rPr lang="en-US" dirty="0" err="1" smtClean="0">
                <a:solidFill>
                  <a:srgbClr val="C00000"/>
                </a:solidFill>
              </a:rPr>
              <a:t>Serret</a:t>
            </a:r>
            <a:r>
              <a:rPr lang="en-US" dirty="0" smtClean="0">
                <a:solidFill>
                  <a:srgbClr val="C00000"/>
                </a:solidFill>
              </a:rPr>
              <a:t> in the middle of the XIX century</a:t>
            </a:r>
            <a:endParaRPr lang="ru-RU" dirty="0">
              <a:solidFill>
                <a:srgbClr val="C0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27188" y="331470"/>
            <a:ext cx="8482488" cy="891540"/>
          </a:xfrm>
          <a:prstGeom prst="rect">
            <a:avLst/>
          </a:prstGeom>
          <a:noFill/>
          <a:ln w="9525">
            <a:noFill/>
            <a:miter lim="800000"/>
            <a:headEnd/>
            <a:tailEnd/>
          </a:ln>
        </p:spPr>
        <p:txBody>
          <a:bodyPr lIns="0" tIns="0" rIns="0" bIns="0" anchor="ctr"/>
          <a:lstStyle/>
          <a:p>
            <a:pPr algn="l"/>
            <a:r>
              <a:rPr lang="en-US" dirty="0" smtClean="0">
                <a:solidFill>
                  <a:schemeClr val="tx1"/>
                </a:solidFill>
              </a:rPr>
              <a:t>The presence of a Black Hole can be inferred looking at the orbits of the </a:t>
            </a:r>
            <a:r>
              <a:rPr lang="en-US" dirty="0" err="1" smtClean="0">
                <a:solidFill>
                  <a:schemeClr val="tx1"/>
                </a:solidFill>
              </a:rPr>
              <a:t>sorrounding</a:t>
            </a:r>
            <a:r>
              <a:rPr lang="en-US" dirty="0" smtClean="0">
                <a:solidFill>
                  <a:schemeClr val="tx1"/>
                </a:solidFill>
              </a:rPr>
              <a:t> stars</a:t>
            </a:r>
            <a:endParaRPr lang="en-US" dirty="0">
              <a:solidFill>
                <a:schemeClr val="tx1"/>
              </a:solidFill>
            </a:endParaRPr>
          </a:p>
        </p:txBody>
      </p:sp>
      <p:sp>
        <p:nvSpPr>
          <p:cNvPr id="20483" name="Rectangle 3"/>
          <p:cNvSpPr>
            <a:spLocks noChangeArrowheads="1"/>
          </p:cNvSpPr>
          <p:nvPr/>
        </p:nvSpPr>
        <p:spPr bwMode="auto">
          <a:xfrm>
            <a:off x="134303" y="5772150"/>
            <a:ext cx="4057650" cy="708660"/>
          </a:xfrm>
          <a:prstGeom prst="rect">
            <a:avLst/>
          </a:prstGeom>
          <a:noFill/>
          <a:ln w="9525">
            <a:noFill/>
            <a:miter lim="800000"/>
            <a:headEnd/>
            <a:tailEnd/>
          </a:ln>
        </p:spPr>
        <p:txBody>
          <a:bodyPr lIns="0" tIns="0" rIns="0" bIns="0" anchor="ctr"/>
          <a:lstStyle/>
          <a:p>
            <a:r>
              <a:rPr lang="en-US" sz="2200" dirty="0"/>
              <a:t>The red cross is the position of the black hole</a:t>
            </a:r>
          </a:p>
        </p:txBody>
      </p:sp>
      <p:pic>
        <p:nvPicPr>
          <p:cNvPr id="20484" name="Picture 4"/>
          <p:cNvPicPr>
            <a:picLocks noChangeAspect="1" noChangeArrowheads="1"/>
          </p:cNvPicPr>
          <p:nvPr/>
        </p:nvPicPr>
        <p:blipFill>
          <a:blip r:embed="rId3" cstate="print"/>
          <a:srcRect/>
          <a:stretch>
            <a:fillRect/>
          </a:stretch>
        </p:blipFill>
        <p:spPr bwMode="auto">
          <a:xfrm>
            <a:off x="565785" y="1417320"/>
            <a:ext cx="3210402" cy="4014788"/>
          </a:xfrm>
          <a:prstGeom prst="rect">
            <a:avLst/>
          </a:prstGeom>
          <a:noFill/>
          <a:ln w="9525">
            <a:noFill/>
            <a:miter lim="800000"/>
            <a:headEnd/>
            <a:tailEnd/>
          </a:ln>
        </p:spPr>
      </p:pic>
      <p:sp>
        <p:nvSpPr>
          <p:cNvPr id="20485" name="Rectangle 5"/>
          <p:cNvSpPr>
            <a:spLocks noChangeArrowheads="1"/>
          </p:cNvSpPr>
          <p:nvPr/>
        </p:nvSpPr>
        <p:spPr bwMode="auto">
          <a:xfrm>
            <a:off x="1965960" y="3446145"/>
            <a:ext cx="411480" cy="308610"/>
          </a:xfrm>
          <a:prstGeom prst="rect">
            <a:avLst/>
          </a:prstGeom>
          <a:noFill/>
          <a:ln w="9525">
            <a:noFill/>
            <a:miter lim="800000"/>
            <a:headEnd/>
            <a:tailEnd/>
          </a:ln>
        </p:spPr>
        <p:txBody>
          <a:bodyPr lIns="0" tIns="0" rIns="0" bIns="0" anchor="ctr"/>
          <a:lstStyle/>
          <a:p>
            <a:r>
              <a:rPr lang="en-US" sz="1600" dirty="0">
                <a:solidFill>
                  <a:srgbClr val="DF0202"/>
                </a:solidFill>
              </a:rPr>
              <a:t>✚</a:t>
            </a:r>
          </a:p>
        </p:txBody>
      </p:sp>
      <p:pic>
        <p:nvPicPr>
          <p:cNvPr id="20487" name="movie2003.mpg">
            <a:hlinkClick r:id="" action="ppaction://media"/>
          </p:cNvPr>
          <p:cNvPicPr>
            <a:picLocks noRot="1" noChangeAspect="1" noChangeArrowheads="1"/>
          </p:cNvPicPr>
          <p:nvPr>
            <a:videoFile r:link="rId1"/>
          </p:nvPr>
        </p:nvPicPr>
        <p:blipFill>
          <a:blip r:embed="rId4" cstate="print"/>
          <a:srcRect/>
          <a:stretch>
            <a:fillRect/>
          </a:stretch>
        </p:blipFill>
        <p:spPr bwMode="auto">
          <a:xfrm>
            <a:off x="4572000" y="1420180"/>
            <a:ext cx="4009073" cy="400907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5" fill="hold"/>
                                        <p:tgtEl>
                                          <p:spTgt spid="2048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487"/>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Grp="1" noChangeArrowheads="1"/>
          </p:cNvSpPr>
          <p:nvPr>
            <p:ph type="title"/>
          </p:nvPr>
        </p:nvSpPr>
        <p:spPr>
          <a:xfrm>
            <a:off x="179512" y="188595"/>
            <a:ext cx="8964488" cy="1728237"/>
          </a:xfrm>
        </p:spPr>
        <p:txBody>
          <a:bodyPr lIns="82296" tIns="41148" rIns="82296" bIns="41148">
            <a:normAutofit/>
          </a:bodyPr>
          <a:lstStyle/>
          <a:p>
            <a:r>
              <a:rPr lang="it-IT" sz="4000" dirty="0" smtClean="0"/>
              <a:t>Black Holes  </a:t>
            </a:r>
            <a:br>
              <a:rPr lang="it-IT" sz="4000" dirty="0" smtClean="0"/>
            </a:br>
            <a:r>
              <a:rPr lang="it-IT" sz="4000" dirty="0" smtClean="0"/>
              <a:t>Supergravity &amp; Superstrings</a:t>
            </a:r>
          </a:p>
        </p:txBody>
      </p:sp>
      <p:sp>
        <p:nvSpPr>
          <p:cNvPr id="39939" name="Rectangle 6"/>
          <p:cNvSpPr>
            <a:spLocks noGrp="1" noChangeArrowheads="1"/>
          </p:cNvSpPr>
          <p:nvPr>
            <p:ph type="body" idx="1"/>
          </p:nvPr>
        </p:nvSpPr>
        <p:spPr>
          <a:xfrm>
            <a:off x="880110" y="2060848"/>
            <a:ext cx="8012370" cy="2599735"/>
          </a:xfrm>
        </p:spPr>
        <p:txBody>
          <a:bodyPr lIns="82292" tIns="41148" rIns="82292" bIns="41148">
            <a:normAutofit/>
          </a:bodyPr>
          <a:lstStyle/>
          <a:p>
            <a:pPr marL="0" indent="0">
              <a:lnSpc>
                <a:spcPct val="80000"/>
              </a:lnSpc>
            </a:pPr>
            <a:r>
              <a:rPr lang="it-IT" sz="2400" dirty="0" smtClean="0">
                <a:solidFill>
                  <a:schemeClr val="tx1"/>
                </a:solidFill>
              </a:rPr>
              <a:t>The </a:t>
            </a:r>
            <a:r>
              <a:rPr lang="it-IT" sz="2400" dirty="0" err="1" smtClean="0">
                <a:solidFill>
                  <a:schemeClr val="tx1"/>
                </a:solidFill>
              </a:rPr>
              <a:t>Paradox</a:t>
            </a:r>
            <a:r>
              <a:rPr lang="it-IT" sz="2400" dirty="0" smtClean="0">
                <a:solidFill>
                  <a:schemeClr val="tx1"/>
                </a:solidFill>
              </a:rPr>
              <a:t> </a:t>
            </a:r>
            <a:r>
              <a:rPr lang="it-IT" sz="2400" dirty="0" err="1" smtClean="0">
                <a:solidFill>
                  <a:schemeClr val="tx1"/>
                </a:solidFill>
              </a:rPr>
              <a:t>of</a:t>
            </a:r>
            <a:r>
              <a:rPr lang="it-IT" sz="2400" dirty="0" smtClean="0">
                <a:solidFill>
                  <a:schemeClr val="tx1"/>
                </a:solidFill>
              </a:rPr>
              <a:t> information Loss </a:t>
            </a:r>
            <a:r>
              <a:rPr lang="it-IT" sz="2400" dirty="0" err="1" smtClean="0">
                <a:solidFill>
                  <a:schemeClr val="tx1"/>
                </a:solidFill>
              </a:rPr>
              <a:t>shows</a:t>
            </a:r>
            <a:r>
              <a:rPr lang="it-IT" sz="2400" dirty="0" smtClean="0">
                <a:solidFill>
                  <a:schemeClr val="tx1"/>
                </a:solidFill>
              </a:rPr>
              <a:t> </a:t>
            </a:r>
            <a:r>
              <a:rPr lang="it-IT" sz="2400" dirty="0" err="1" smtClean="0">
                <a:solidFill>
                  <a:schemeClr val="tx1"/>
                </a:solidFill>
              </a:rPr>
              <a:t>that</a:t>
            </a:r>
            <a:r>
              <a:rPr lang="it-IT" sz="2400" dirty="0" smtClean="0">
                <a:solidFill>
                  <a:schemeClr val="tx1"/>
                </a:solidFill>
              </a:rPr>
              <a:t> </a:t>
            </a:r>
            <a:r>
              <a:rPr lang="it-IT" sz="2400" dirty="0" err="1" smtClean="0">
                <a:solidFill>
                  <a:schemeClr val="tx1"/>
                </a:solidFill>
              </a:rPr>
              <a:t>we</a:t>
            </a:r>
            <a:r>
              <a:rPr lang="it-IT" sz="2400" dirty="0" smtClean="0">
                <a:solidFill>
                  <a:schemeClr val="tx1"/>
                </a:solidFill>
              </a:rPr>
              <a:t> </a:t>
            </a:r>
            <a:r>
              <a:rPr lang="it-IT" sz="2400" dirty="0" err="1" smtClean="0">
                <a:solidFill>
                  <a:schemeClr val="tx1"/>
                </a:solidFill>
              </a:rPr>
              <a:t>need</a:t>
            </a:r>
            <a:r>
              <a:rPr lang="it-IT" sz="2400" dirty="0" smtClean="0">
                <a:solidFill>
                  <a:schemeClr val="tx1"/>
                </a:solidFill>
              </a:rPr>
              <a:t> a </a:t>
            </a:r>
            <a:r>
              <a:rPr lang="it-IT" sz="2400" dirty="0" err="1" smtClean="0">
                <a:solidFill>
                  <a:schemeClr val="tx1"/>
                </a:solidFill>
              </a:rPr>
              <a:t>microscopic</a:t>
            </a:r>
            <a:r>
              <a:rPr lang="it-IT" sz="2400" dirty="0" smtClean="0">
                <a:solidFill>
                  <a:schemeClr val="tx1"/>
                </a:solidFill>
              </a:rPr>
              <a:t> </a:t>
            </a:r>
            <a:r>
              <a:rPr lang="it-IT" sz="2400" dirty="0" err="1" smtClean="0">
                <a:solidFill>
                  <a:schemeClr val="tx1"/>
                </a:solidFill>
              </a:rPr>
              <a:t>description</a:t>
            </a:r>
            <a:r>
              <a:rPr lang="it-IT" sz="2400" dirty="0" smtClean="0">
                <a:solidFill>
                  <a:schemeClr val="tx1"/>
                </a:solidFill>
              </a:rPr>
              <a:t> </a:t>
            </a:r>
            <a:r>
              <a:rPr lang="it-IT" sz="2400" dirty="0" err="1" smtClean="0">
                <a:solidFill>
                  <a:schemeClr val="tx1"/>
                </a:solidFill>
              </a:rPr>
              <a:t>of</a:t>
            </a:r>
            <a:r>
              <a:rPr lang="it-IT" sz="2400" dirty="0" smtClean="0">
                <a:solidFill>
                  <a:schemeClr val="tx1"/>
                </a:solidFill>
              </a:rPr>
              <a:t> </a:t>
            </a:r>
            <a:r>
              <a:rPr lang="it-IT" sz="2400" dirty="0" err="1" smtClean="0">
                <a:solidFill>
                  <a:schemeClr val="tx1"/>
                </a:solidFill>
              </a:rPr>
              <a:t>Black</a:t>
            </a:r>
            <a:r>
              <a:rPr lang="it-IT" sz="2400" dirty="0" smtClean="0">
                <a:solidFill>
                  <a:schemeClr val="tx1"/>
                </a:solidFill>
              </a:rPr>
              <a:t> </a:t>
            </a:r>
            <a:r>
              <a:rPr lang="it-IT" sz="2400" dirty="0" err="1" smtClean="0">
                <a:solidFill>
                  <a:schemeClr val="tx1"/>
                </a:solidFill>
              </a:rPr>
              <a:t>Holes</a:t>
            </a:r>
            <a:endParaRPr lang="it-IT" sz="2400" dirty="0" smtClean="0">
              <a:solidFill>
                <a:schemeClr val="tx1"/>
              </a:solidFill>
            </a:endParaRPr>
          </a:p>
          <a:p>
            <a:pPr marL="0" indent="0">
              <a:lnSpc>
                <a:spcPct val="80000"/>
              </a:lnSpc>
            </a:pPr>
            <a:r>
              <a:rPr lang="it-IT" sz="2400" dirty="0" err="1" smtClean="0">
                <a:solidFill>
                  <a:schemeClr val="tx1"/>
                </a:solidFill>
              </a:rPr>
              <a:t>Such</a:t>
            </a:r>
            <a:r>
              <a:rPr lang="it-IT" sz="2400" dirty="0" smtClean="0">
                <a:solidFill>
                  <a:schemeClr val="tx1"/>
                </a:solidFill>
              </a:rPr>
              <a:t> a </a:t>
            </a:r>
            <a:r>
              <a:rPr lang="it-IT" sz="2400" dirty="0" err="1" smtClean="0">
                <a:solidFill>
                  <a:schemeClr val="tx1"/>
                </a:solidFill>
              </a:rPr>
              <a:t>description</a:t>
            </a:r>
            <a:r>
              <a:rPr lang="it-IT" sz="2400" dirty="0" smtClean="0">
                <a:solidFill>
                  <a:schemeClr val="tx1"/>
                </a:solidFill>
              </a:rPr>
              <a:t> </a:t>
            </a:r>
            <a:r>
              <a:rPr lang="it-IT" sz="2400" dirty="0" err="1" smtClean="0">
                <a:solidFill>
                  <a:schemeClr val="tx1"/>
                </a:solidFill>
              </a:rPr>
              <a:t>cannot</a:t>
            </a:r>
            <a:r>
              <a:rPr lang="it-IT" sz="2400" dirty="0" smtClean="0">
                <a:solidFill>
                  <a:schemeClr val="tx1"/>
                </a:solidFill>
              </a:rPr>
              <a:t> </a:t>
            </a:r>
            <a:r>
              <a:rPr lang="it-IT" sz="2400" dirty="0" err="1" smtClean="0">
                <a:solidFill>
                  <a:schemeClr val="tx1"/>
                </a:solidFill>
              </a:rPr>
              <a:t>exists</a:t>
            </a:r>
            <a:r>
              <a:rPr lang="it-IT" sz="2400" dirty="0" smtClean="0">
                <a:solidFill>
                  <a:schemeClr val="tx1"/>
                </a:solidFill>
              </a:rPr>
              <a:t> </a:t>
            </a:r>
            <a:r>
              <a:rPr lang="it-IT" sz="2400" dirty="0" err="1" smtClean="0">
                <a:solidFill>
                  <a:schemeClr val="tx1"/>
                </a:solidFill>
              </a:rPr>
              <a:t>without</a:t>
            </a:r>
            <a:r>
              <a:rPr lang="it-IT" sz="2400" dirty="0" smtClean="0">
                <a:solidFill>
                  <a:schemeClr val="tx1"/>
                </a:solidFill>
              </a:rPr>
              <a:t> a </a:t>
            </a:r>
            <a:r>
              <a:rPr lang="it-IT" sz="2400" dirty="0" err="1" smtClean="0">
                <a:solidFill>
                  <a:schemeClr val="tx1"/>
                </a:solidFill>
              </a:rPr>
              <a:t>theory</a:t>
            </a:r>
            <a:r>
              <a:rPr lang="it-IT" sz="2400" dirty="0" smtClean="0">
                <a:solidFill>
                  <a:schemeClr val="tx1"/>
                </a:solidFill>
              </a:rPr>
              <a:t> </a:t>
            </a:r>
            <a:r>
              <a:rPr lang="it-IT" sz="2400" dirty="0" err="1" smtClean="0">
                <a:solidFill>
                  <a:schemeClr val="tx1"/>
                </a:solidFill>
              </a:rPr>
              <a:t>of</a:t>
            </a:r>
            <a:r>
              <a:rPr lang="it-IT" sz="2400" dirty="0" smtClean="0">
                <a:solidFill>
                  <a:schemeClr val="tx1"/>
                </a:solidFill>
              </a:rPr>
              <a:t> quantum </a:t>
            </a:r>
            <a:r>
              <a:rPr lang="it-IT" sz="2400" dirty="0" err="1" smtClean="0">
                <a:solidFill>
                  <a:schemeClr val="tx1"/>
                </a:solidFill>
              </a:rPr>
              <a:t>gravity</a:t>
            </a:r>
            <a:r>
              <a:rPr lang="it-IT" sz="2400" dirty="0" smtClean="0">
                <a:solidFill>
                  <a:schemeClr val="tx1"/>
                </a:solidFill>
              </a:rPr>
              <a:t>.</a:t>
            </a:r>
          </a:p>
          <a:p>
            <a:pPr marL="0" indent="0">
              <a:lnSpc>
                <a:spcPct val="80000"/>
              </a:lnSpc>
            </a:pPr>
            <a:r>
              <a:rPr lang="it-IT" sz="2400" dirty="0" smtClean="0">
                <a:solidFill>
                  <a:schemeClr val="tx1"/>
                </a:solidFill>
              </a:rPr>
              <a:t>In </a:t>
            </a:r>
            <a:r>
              <a:rPr lang="it-IT" sz="2400" dirty="0" err="1" smtClean="0">
                <a:solidFill>
                  <a:schemeClr val="tx1"/>
                </a:solidFill>
              </a:rPr>
              <a:t>particular</a:t>
            </a:r>
            <a:r>
              <a:rPr lang="it-IT" sz="2400" dirty="0" smtClean="0">
                <a:solidFill>
                  <a:schemeClr val="tx1"/>
                </a:solidFill>
              </a:rPr>
              <a:t> in </a:t>
            </a:r>
            <a:r>
              <a:rPr lang="it-IT" sz="2400" dirty="0" err="1" smtClean="0">
                <a:solidFill>
                  <a:schemeClr val="tx1"/>
                </a:solidFill>
              </a:rPr>
              <a:t>such</a:t>
            </a:r>
            <a:r>
              <a:rPr lang="it-IT" sz="2400" dirty="0" smtClean="0">
                <a:solidFill>
                  <a:schemeClr val="tx1"/>
                </a:solidFill>
              </a:rPr>
              <a:t> a </a:t>
            </a:r>
            <a:r>
              <a:rPr lang="it-IT" sz="2400" dirty="0" err="1" smtClean="0">
                <a:solidFill>
                  <a:schemeClr val="tx1"/>
                </a:solidFill>
              </a:rPr>
              <a:t>theory</a:t>
            </a:r>
            <a:r>
              <a:rPr lang="it-IT" sz="2400" dirty="0" smtClean="0">
                <a:solidFill>
                  <a:schemeClr val="tx1"/>
                </a:solidFill>
              </a:rPr>
              <a:t> </a:t>
            </a:r>
            <a:r>
              <a:rPr lang="it-IT" sz="2400" dirty="0" err="1" smtClean="0">
                <a:solidFill>
                  <a:schemeClr val="tx1"/>
                </a:solidFill>
              </a:rPr>
              <a:t>we</a:t>
            </a:r>
            <a:r>
              <a:rPr lang="it-IT" sz="2400" dirty="0" smtClean="0">
                <a:solidFill>
                  <a:schemeClr val="tx1"/>
                </a:solidFill>
              </a:rPr>
              <a:t> </a:t>
            </a:r>
            <a:r>
              <a:rPr lang="it-IT" sz="2400" dirty="0" err="1" smtClean="0">
                <a:solidFill>
                  <a:schemeClr val="tx1"/>
                </a:solidFill>
              </a:rPr>
              <a:t>could</a:t>
            </a:r>
            <a:r>
              <a:rPr lang="it-IT" sz="2400" dirty="0" smtClean="0">
                <a:solidFill>
                  <a:schemeClr val="tx1"/>
                </a:solidFill>
              </a:rPr>
              <a:t> </a:t>
            </a:r>
            <a:r>
              <a:rPr lang="it-IT" sz="2400" dirty="0" err="1" smtClean="0">
                <a:solidFill>
                  <a:schemeClr val="tx1"/>
                </a:solidFill>
              </a:rPr>
              <a:t>interpret</a:t>
            </a:r>
            <a:r>
              <a:rPr lang="it-IT" sz="2400" dirty="0" smtClean="0">
                <a:solidFill>
                  <a:schemeClr val="tx1"/>
                </a:solidFill>
              </a:rPr>
              <a:t> the </a:t>
            </a:r>
            <a:r>
              <a:rPr lang="it-IT" sz="2400" dirty="0" err="1" smtClean="0">
                <a:solidFill>
                  <a:schemeClr val="tx1"/>
                </a:solidFill>
              </a:rPr>
              <a:t>horizon</a:t>
            </a:r>
            <a:r>
              <a:rPr lang="it-IT" sz="2400" dirty="0" smtClean="0">
                <a:solidFill>
                  <a:schemeClr val="tx1"/>
                </a:solidFill>
              </a:rPr>
              <a:t> area </a:t>
            </a:r>
            <a:r>
              <a:rPr lang="it-IT" sz="2400" dirty="0" err="1" smtClean="0">
                <a:solidFill>
                  <a:schemeClr val="tx1"/>
                </a:solidFill>
              </a:rPr>
              <a:t>as</a:t>
            </a:r>
            <a:r>
              <a:rPr lang="it-IT" sz="2400" dirty="0" smtClean="0">
                <a:solidFill>
                  <a:schemeClr val="tx1"/>
                </a:solidFill>
              </a:rPr>
              <a:t> the </a:t>
            </a:r>
            <a:r>
              <a:rPr lang="it-IT" sz="2400" dirty="0" err="1" smtClean="0">
                <a:solidFill>
                  <a:schemeClr val="tx1"/>
                </a:solidFill>
              </a:rPr>
              <a:t>logarithm</a:t>
            </a:r>
            <a:r>
              <a:rPr lang="it-IT" sz="2400" dirty="0" smtClean="0">
                <a:solidFill>
                  <a:schemeClr val="tx1"/>
                </a:solidFill>
              </a:rPr>
              <a:t> </a:t>
            </a:r>
            <a:r>
              <a:rPr lang="it-IT" sz="2400" dirty="0" err="1" smtClean="0">
                <a:solidFill>
                  <a:schemeClr val="tx1"/>
                </a:solidFill>
              </a:rPr>
              <a:t>of</a:t>
            </a:r>
            <a:r>
              <a:rPr lang="it-IT" sz="2400" dirty="0" smtClean="0">
                <a:solidFill>
                  <a:schemeClr val="tx1"/>
                </a:solidFill>
              </a:rPr>
              <a:t> the </a:t>
            </a:r>
            <a:r>
              <a:rPr lang="it-IT" sz="2400" dirty="0" err="1" smtClean="0">
                <a:solidFill>
                  <a:schemeClr val="tx1"/>
                </a:solidFill>
              </a:rPr>
              <a:t>number</a:t>
            </a:r>
            <a:r>
              <a:rPr lang="it-IT" sz="2400" dirty="0" smtClean="0">
                <a:solidFill>
                  <a:schemeClr val="tx1"/>
                </a:solidFill>
              </a:rPr>
              <a:t> </a:t>
            </a:r>
            <a:r>
              <a:rPr lang="it-IT" sz="2400" dirty="0" err="1" smtClean="0">
                <a:solidFill>
                  <a:schemeClr val="tx1"/>
                </a:solidFill>
              </a:rPr>
              <a:t>of</a:t>
            </a:r>
            <a:r>
              <a:rPr lang="it-IT" sz="2400" dirty="0" smtClean="0">
                <a:solidFill>
                  <a:schemeClr val="tx1"/>
                </a:solidFill>
              </a:rPr>
              <a:t> </a:t>
            </a:r>
            <a:r>
              <a:rPr lang="it-IT" sz="2400" dirty="0" err="1" smtClean="0">
                <a:solidFill>
                  <a:schemeClr val="tx1"/>
                </a:solidFill>
              </a:rPr>
              <a:t>microstates</a:t>
            </a:r>
            <a:r>
              <a:rPr lang="it-IT" sz="2400" dirty="0" smtClean="0">
                <a:solidFill>
                  <a:schemeClr val="tx1"/>
                </a:solidFill>
              </a:rPr>
              <a:t> </a:t>
            </a:r>
            <a:r>
              <a:rPr lang="it-IT" sz="2400" dirty="0" err="1" smtClean="0">
                <a:solidFill>
                  <a:schemeClr val="tx1"/>
                </a:solidFill>
              </a:rPr>
              <a:t>corresponding</a:t>
            </a:r>
            <a:r>
              <a:rPr lang="it-IT" sz="2400" dirty="0" smtClean="0">
                <a:solidFill>
                  <a:schemeClr val="tx1"/>
                </a:solidFill>
              </a:rPr>
              <a:t> </a:t>
            </a:r>
            <a:r>
              <a:rPr lang="it-IT" sz="2400" dirty="0" err="1" smtClean="0">
                <a:solidFill>
                  <a:schemeClr val="tx1"/>
                </a:solidFill>
              </a:rPr>
              <a:t>to</a:t>
            </a:r>
            <a:r>
              <a:rPr lang="it-IT" sz="2400" dirty="0" smtClean="0">
                <a:solidFill>
                  <a:schemeClr val="tx1"/>
                </a:solidFill>
              </a:rPr>
              <a:t> the </a:t>
            </a:r>
            <a:r>
              <a:rPr lang="it-IT" sz="2400" dirty="0" err="1" smtClean="0">
                <a:solidFill>
                  <a:schemeClr val="tx1"/>
                </a:solidFill>
              </a:rPr>
              <a:t>classical</a:t>
            </a:r>
            <a:r>
              <a:rPr lang="it-IT" sz="2400" dirty="0" smtClean="0">
                <a:solidFill>
                  <a:schemeClr val="tx1"/>
                </a:solidFill>
              </a:rPr>
              <a:t> </a:t>
            </a:r>
            <a:r>
              <a:rPr lang="it-IT" sz="2400" dirty="0" err="1" smtClean="0">
                <a:solidFill>
                  <a:schemeClr val="tx1"/>
                </a:solidFill>
              </a:rPr>
              <a:t>black</a:t>
            </a:r>
            <a:r>
              <a:rPr lang="it-IT" sz="2400" dirty="0" smtClean="0">
                <a:solidFill>
                  <a:schemeClr val="tx1"/>
                </a:solidFill>
              </a:rPr>
              <a:t> </a:t>
            </a:r>
            <a:r>
              <a:rPr lang="it-IT" sz="2400" dirty="0" err="1" smtClean="0">
                <a:solidFill>
                  <a:schemeClr val="tx1"/>
                </a:solidFill>
              </a:rPr>
              <a:t>hole</a:t>
            </a:r>
            <a:r>
              <a:rPr lang="it-IT" sz="2400" dirty="0" smtClean="0">
                <a:solidFill>
                  <a:schemeClr val="tx1"/>
                </a:solidFill>
              </a:rPr>
              <a:t>, </a:t>
            </a:r>
            <a:r>
              <a:rPr lang="it-IT" sz="2400" dirty="0" err="1" smtClean="0">
                <a:solidFill>
                  <a:schemeClr val="tx1"/>
                </a:solidFill>
              </a:rPr>
              <a:t>namely</a:t>
            </a:r>
            <a:r>
              <a:rPr lang="it-IT" sz="2400" dirty="0" smtClean="0">
                <a:solidFill>
                  <a:schemeClr val="tx1"/>
                </a:solidFill>
              </a:rPr>
              <a:t>:</a:t>
            </a:r>
          </a:p>
          <a:p>
            <a:pPr marL="0" indent="0">
              <a:lnSpc>
                <a:spcPct val="80000"/>
              </a:lnSpc>
            </a:pPr>
            <a:endParaRPr lang="it-IT" sz="2200" dirty="0" smtClean="0">
              <a:solidFill>
                <a:schemeClr val="accent2"/>
              </a:solidFill>
            </a:endParaRPr>
          </a:p>
        </p:txBody>
      </p:sp>
      <p:sp>
        <p:nvSpPr>
          <p:cNvPr id="90119" name="Text Box 7"/>
          <p:cNvSpPr txBox="1">
            <a:spLocks/>
          </p:cNvSpPr>
          <p:nvPr/>
        </p:nvSpPr>
        <p:spPr bwMode="auto">
          <a:xfrm>
            <a:off x="539552" y="4725144"/>
            <a:ext cx="8064896" cy="637097"/>
          </a:xfrm>
          <a:prstGeom prst="rect">
            <a:avLst/>
          </a:prstGeom>
          <a:noFill/>
          <a:ln w="25400">
            <a:noFill/>
            <a:miter lim="800000"/>
            <a:headEnd/>
            <a:tailEnd/>
          </a:ln>
          <a:effectLst/>
        </p:spPr>
        <p:txBody>
          <a:bodyPr wrap="square" lIns="82292" tIns="41148" rIns="82292" bIns="41148">
            <a:spAutoFit/>
          </a:bodyPr>
          <a:lstStyle/>
          <a:p>
            <a:pPr>
              <a:spcBef>
                <a:spcPct val="50000"/>
              </a:spcBef>
              <a:defRPr/>
            </a:pPr>
            <a:r>
              <a:rPr lang="it-IT" sz="3600" dirty="0">
                <a:solidFill>
                  <a:srgbClr val="FF0000"/>
                </a:solidFill>
                <a:effectLst>
                  <a:outerShdw blurRad="38100" dist="38100" dir="2700000" algn="tl">
                    <a:srgbClr val="000000"/>
                  </a:outerShdw>
                </a:effectLst>
              </a:rPr>
              <a:t>A</a:t>
            </a:r>
            <a:r>
              <a:rPr lang="it-IT" sz="3600" baseline="-25000" dirty="0">
                <a:solidFill>
                  <a:srgbClr val="FF0000"/>
                </a:solidFill>
                <a:effectLst>
                  <a:outerShdw blurRad="38100" dist="38100" dir="2700000" algn="tl">
                    <a:srgbClr val="000000"/>
                  </a:outerShdw>
                </a:effectLst>
              </a:rPr>
              <a:t>H</a:t>
            </a:r>
            <a:r>
              <a:rPr lang="it-IT" sz="3600" dirty="0">
                <a:solidFill>
                  <a:srgbClr val="FF0000"/>
                </a:solidFill>
                <a:effectLst>
                  <a:outerShdw blurRad="38100" dist="38100" dir="2700000" algn="tl">
                    <a:srgbClr val="000000"/>
                  </a:outerShdw>
                </a:effectLst>
              </a:rPr>
              <a:t> = </a:t>
            </a:r>
            <a:r>
              <a:rPr lang="it-IT" sz="3600" dirty="0" err="1">
                <a:solidFill>
                  <a:srgbClr val="FF0000"/>
                </a:solidFill>
                <a:effectLst>
                  <a:outerShdw blurRad="38100" dist="38100" dir="2700000" algn="tl">
                    <a:srgbClr val="000000"/>
                  </a:outerShdw>
                </a:effectLst>
              </a:rPr>
              <a:t>cost</a:t>
            </a:r>
            <a:r>
              <a:rPr lang="it-IT" sz="3600" dirty="0">
                <a:solidFill>
                  <a:srgbClr val="FF0000"/>
                </a:solidFill>
                <a:effectLst>
                  <a:outerShdw blurRad="38100" dist="38100" dir="2700000" algn="tl">
                    <a:srgbClr val="000000"/>
                  </a:outerShdw>
                </a:effectLst>
              </a:rPr>
              <a:t> </a:t>
            </a:r>
            <a:r>
              <a:rPr lang="en-US" sz="3600" dirty="0">
                <a:solidFill>
                  <a:srgbClr val="FF0000"/>
                </a:solidFill>
                <a:effectLst>
                  <a:outerShdw blurRad="38100" dist="38100" dir="2700000" algn="tl">
                    <a:srgbClr val="000000"/>
                  </a:outerShdw>
                </a:effectLst>
                <a:latin typeface="cmsy10" pitchFamily="34" charset="0"/>
              </a:rPr>
              <a:t>£</a:t>
            </a:r>
            <a:r>
              <a:rPr lang="it-IT" sz="3600" dirty="0">
                <a:solidFill>
                  <a:srgbClr val="FF0000"/>
                </a:solidFill>
                <a:effectLst>
                  <a:outerShdw blurRad="38100" dist="38100" dir="2700000" algn="tl">
                    <a:srgbClr val="000000"/>
                  </a:outerShdw>
                </a:effectLst>
              </a:rPr>
              <a:t> log (# </a:t>
            </a:r>
            <a:r>
              <a:rPr lang="it-IT" sz="3600" dirty="0" err="1" smtClean="0">
                <a:solidFill>
                  <a:srgbClr val="FF0000"/>
                </a:solidFill>
                <a:effectLst>
                  <a:outerShdw blurRad="38100" dist="38100" dir="2700000" algn="tl">
                    <a:srgbClr val="000000"/>
                  </a:outerShdw>
                </a:effectLst>
              </a:rPr>
              <a:t>of</a:t>
            </a:r>
            <a:r>
              <a:rPr lang="it-IT" sz="3600" dirty="0" smtClean="0">
                <a:solidFill>
                  <a:srgbClr val="FF0000"/>
                </a:solidFill>
                <a:effectLst>
                  <a:outerShdw blurRad="38100" dist="38100" dir="2700000" algn="tl">
                    <a:srgbClr val="000000"/>
                  </a:outerShdw>
                </a:effectLst>
              </a:rPr>
              <a:t> </a:t>
            </a:r>
            <a:r>
              <a:rPr lang="it-IT" sz="3600" dirty="0" err="1" smtClean="0">
                <a:solidFill>
                  <a:srgbClr val="FF0000"/>
                </a:solidFill>
                <a:effectLst>
                  <a:outerShdw blurRad="38100" dist="38100" dir="2700000" algn="tl">
                    <a:srgbClr val="000000"/>
                  </a:outerShdw>
                </a:effectLst>
              </a:rPr>
              <a:t>microstates</a:t>
            </a:r>
            <a:r>
              <a:rPr lang="it-IT" dirty="0" smtClean="0">
                <a:solidFill>
                  <a:srgbClr val="FF0000"/>
                </a:solidFill>
                <a:effectLst>
                  <a:outerShdw blurRad="38100" dist="38100" dir="2700000" algn="tl">
                    <a:srgbClr val="000000"/>
                  </a:outerShdw>
                </a:effectLst>
              </a:rPr>
              <a:t>)</a:t>
            </a:r>
            <a:endParaRPr lang="it-IT" dirty="0">
              <a:solidFill>
                <a:srgbClr val="FF0000"/>
              </a:solidFill>
              <a:effectLst>
                <a:outerShdw blurRad="38100" dist="38100" dir="2700000" algn="tl">
                  <a:srgbClr val="000000"/>
                </a:outerShdw>
              </a:effectLst>
            </a:endParaRPr>
          </a:p>
        </p:txBody>
      </p:sp>
      <p:sp>
        <p:nvSpPr>
          <p:cNvPr id="39941" name="Text Box 8"/>
          <p:cNvSpPr txBox="1">
            <a:spLocks/>
          </p:cNvSpPr>
          <p:nvPr/>
        </p:nvSpPr>
        <p:spPr bwMode="auto">
          <a:xfrm>
            <a:off x="395536" y="5373216"/>
            <a:ext cx="8352928" cy="821763"/>
          </a:xfrm>
          <a:prstGeom prst="rect">
            <a:avLst/>
          </a:prstGeom>
          <a:noFill/>
          <a:ln w="25400">
            <a:noFill/>
            <a:miter lim="800000"/>
            <a:headEnd/>
            <a:tailEnd/>
          </a:ln>
        </p:spPr>
        <p:txBody>
          <a:bodyPr wrap="square" lIns="82292" tIns="41148" rIns="82292" bIns="41148">
            <a:spAutoFit/>
          </a:bodyPr>
          <a:lstStyle/>
          <a:p>
            <a:pPr algn="l">
              <a:spcBef>
                <a:spcPct val="50000"/>
              </a:spcBef>
              <a:buFontTx/>
              <a:buChar char="•"/>
            </a:pPr>
            <a:r>
              <a:rPr lang="it-IT" sz="2400" dirty="0"/>
              <a:t>Some progress in </a:t>
            </a:r>
            <a:r>
              <a:rPr lang="it-IT" sz="2400" dirty="0" err="1"/>
              <a:t>this</a:t>
            </a:r>
            <a:r>
              <a:rPr lang="it-IT" sz="2400" dirty="0"/>
              <a:t> </a:t>
            </a:r>
            <a:r>
              <a:rPr lang="it-IT" sz="2400" dirty="0" err="1"/>
              <a:t>directions</a:t>
            </a:r>
            <a:r>
              <a:rPr lang="it-IT" sz="2400" dirty="0"/>
              <a:t> </a:t>
            </a:r>
            <a:r>
              <a:rPr lang="it-IT" sz="2400" dirty="0" err="1"/>
              <a:t>were</a:t>
            </a:r>
            <a:r>
              <a:rPr lang="it-IT" sz="2400" dirty="0"/>
              <a:t> </a:t>
            </a:r>
            <a:r>
              <a:rPr lang="it-IT" sz="2400" dirty="0" err="1"/>
              <a:t>made</a:t>
            </a:r>
            <a:r>
              <a:rPr lang="it-IT" sz="2400" dirty="0"/>
              <a:t> </a:t>
            </a:r>
            <a:r>
              <a:rPr lang="it-IT" sz="2400" dirty="0" err="1"/>
              <a:t>within</a:t>
            </a:r>
            <a:r>
              <a:rPr lang="it-IT" sz="2400" dirty="0"/>
              <a:t> </a:t>
            </a:r>
            <a:r>
              <a:rPr lang="it-IT" sz="2400" dirty="0" err="1"/>
              <a:t>Supergravity</a:t>
            </a:r>
            <a:r>
              <a:rPr lang="it-IT" sz="2400" dirty="0"/>
              <a:t> and </a:t>
            </a:r>
            <a:r>
              <a:rPr lang="it-IT" sz="2400" dirty="0" err="1"/>
              <a:t>superstrings</a:t>
            </a:r>
            <a:endParaRPr lang="it-IT" sz="2400"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404664"/>
            <a:ext cx="8229600" cy="1143000"/>
          </a:xfrm>
        </p:spPr>
        <p:txBody>
          <a:bodyPr lIns="82296" tIns="41148" rIns="82296" bIns="41148">
            <a:normAutofit fontScale="90000"/>
          </a:bodyPr>
          <a:lstStyle/>
          <a:p>
            <a:r>
              <a:rPr lang="it-IT" b="1" dirty="0" smtClean="0">
                <a:solidFill>
                  <a:srgbClr val="C00000"/>
                </a:solidFill>
              </a:rPr>
              <a:t>1995-1998</a:t>
            </a:r>
            <a:r>
              <a:rPr lang="it-IT" dirty="0" smtClean="0"/>
              <a:t> Ferrara, Kallosh, Strominger</a:t>
            </a:r>
            <a:endParaRPr lang="it-IT" dirty="0"/>
          </a:p>
        </p:txBody>
      </p:sp>
      <p:pic>
        <p:nvPicPr>
          <p:cNvPr id="8" name="Segnaposto contenuto 7" descr="ferrara.png"/>
          <p:cNvPicPr>
            <a:picLocks noGrp="1" noChangeAspect="1"/>
          </p:cNvPicPr>
          <p:nvPr>
            <p:ph sz="half" idx="1"/>
          </p:nvPr>
        </p:nvPicPr>
        <p:blipFill>
          <a:blip r:embed="rId2" cstate="print"/>
          <a:stretch>
            <a:fillRect/>
          </a:stretch>
        </p:blipFill>
        <p:spPr>
          <a:xfrm>
            <a:off x="251520" y="1556792"/>
            <a:ext cx="2916324" cy="2837505"/>
          </a:xfrm>
        </p:spPr>
      </p:pic>
      <p:pic>
        <p:nvPicPr>
          <p:cNvPr id="7" name="Segnaposto contenuto 6" descr="1262608807Andrew%20Strominger%20Poster.jpg"/>
          <p:cNvPicPr>
            <a:picLocks noGrp="1" noChangeAspect="1"/>
          </p:cNvPicPr>
          <p:nvPr>
            <p:ph sz="half" idx="2"/>
          </p:nvPr>
        </p:nvPicPr>
        <p:blipFill>
          <a:blip r:embed="rId3" cstate="print"/>
          <a:stretch>
            <a:fillRect/>
          </a:stretch>
        </p:blipFill>
        <p:spPr>
          <a:xfrm>
            <a:off x="6207046" y="1160748"/>
            <a:ext cx="2936954" cy="4434840"/>
          </a:xfrm>
        </p:spPr>
      </p:pic>
      <p:grpSp>
        <p:nvGrpSpPr>
          <p:cNvPr id="2" name="Gruppo 14"/>
          <p:cNvGrpSpPr/>
          <p:nvPr/>
        </p:nvGrpSpPr>
        <p:grpSpPr>
          <a:xfrm>
            <a:off x="3211049" y="1095943"/>
            <a:ext cx="2916324" cy="4298067"/>
            <a:chOff x="3567832" y="1217712"/>
            <a:chExt cx="3240360" cy="4775630"/>
          </a:xfrm>
        </p:grpSpPr>
        <p:pic>
          <p:nvPicPr>
            <p:cNvPr id="9" name="Immagine 8" descr="kallosh_renata_06.jpg"/>
            <p:cNvPicPr>
              <a:picLocks noChangeAspect="1"/>
            </p:cNvPicPr>
            <p:nvPr/>
          </p:nvPicPr>
          <p:blipFill>
            <a:blip r:embed="rId4" cstate="print"/>
            <a:stretch>
              <a:fillRect/>
            </a:stretch>
          </p:blipFill>
          <p:spPr>
            <a:xfrm>
              <a:off x="3567832" y="1217712"/>
              <a:ext cx="2808312" cy="3649568"/>
            </a:xfrm>
            <a:prstGeom prst="rect">
              <a:avLst/>
            </a:prstGeom>
          </p:spPr>
        </p:pic>
        <p:sp>
          <p:nvSpPr>
            <p:cNvPr id="11" name="CasellaDiTesto 10"/>
            <p:cNvSpPr txBox="1"/>
            <p:nvPr/>
          </p:nvSpPr>
          <p:spPr>
            <a:xfrm>
              <a:off x="3567832" y="4386064"/>
              <a:ext cx="3240360" cy="1607278"/>
            </a:xfrm>
            <a:prstGeom prst="rect">
              <a:avLst/>
            </a:prstGeom>
            <a:solidFill>
              <a:srgbClr val="FF3300"/>
            </a:solidFill>
          </p:spPr>
          <p:txBody>
            <a:bodyPr wrap="square" rtlCol="0">
              <a:spAutoFit/>
            </a:bodyPr>
            <a:lstStyle/>
            <a:p>
              <a:pPr algn="l"/>
              <a:r>
                <a:rPr lang="it-IT" sz="2200" dirty="0" smtClean="0"/>
                <a:t>Renata </a:t>
              </a:r>
              <a:r>
                <a:rPr lang="it-IT" sz="2200" dirty="0" err="1" smtClean="0"/>
                <a:t>Kallosh</a:t>
              </a:r>
              <a:endParaRPr lang="it-IT" sz="2200" dirty="0" smtClean="0"/>
            </a:p>
            <a:p>
              <a:pPr algn="l"/>
              <a:r>
                <a:rPr lang="it-IT" sz="2200" dirty="0" err="1" smtClean="0"/>
                <a:t>graduated</a:t>
              </a:r>
              <a:r>
                <a:rPr lang="it-IT" sz="2200" dirty="0" smtClean="0"/>
                <a:t> </a:t>
              </a:r>
              <a:r>
                <a:rPr lang="it-IT" sz="2200" dirty="0" err="1" smtClean="0"/>
                <a:t>from</a:t>
              </a:r>
              <a:r>
                <a:rPr lang="it-IT" sz="2200" dirty="0" smtClean="0"/>
                <a:t> </a:t>
              </a:r>
            </a:p>
            <a:p>
              <a:pPr algn="l"/>
              <a:r>
                <a:rPr lang="it-IT" sz="2200" dirty="0" smtClean="0"/>
                <a:t>MSU in 1966, prof. in Stanford</a:t>
              </a:r>
              <a:endParaRPr lang="it-IT" sz="2200" dirty="0"/>
            </a:p>
          </p:txBody>
        </p:sp>
      </p:grpSp>
      <p:sp>
        <p:nvSpPr>
          <p:cNvPr id="12" name="CasellaDiTesto 11"/>
          <p:cNvSpPr txBox="1"/>
          <p:nvPr/>
        </p:nvSpPr>
        <p:spPr>
          <a:xfrm>
            <a:off x="229918" y="4401108"/>
            <a:ext cx="2916324" cy="1837426"/>
          </a:xfrm>
          <a:prstGeom prst="rect">
            <a:avLst/>
          </a:prstGeom>
          <a:solidFill>
            <a:srgbClr val="009900"/>
          </a:solidFill>
        </p:spPr>
        <p:txBody>
          <a:bodyPr wrap="square" lIns="82294" tIns="41148" rIns="82294" bIns="41148" rtlCol="0">
            <a:spAutoFit/>
          </a:bodyPr>
          <a:lstStyle/>
          <a:p>
            <a:pPr algn="l"/>
            <a:r>
              <a:rPr lang="it-IT" sz="2200" dirty="0" smtClean="0"/>
              <a:t>Sergio Ferrara </a:t>
            </a:r>
            <a:r>
              <a:rPr lang="it-IT" sz="2200" dirty="0" err="1" smtClean="0"/>
              <a:t>born</a:t>
            </a:r>
            <a:r>
              <a:rPr lang="it-IT" sz="2200" dirty="0" smtClean="0"/>
              <a:t> in </a:t>
            </a:r>
            <a:r>
              <a:rPr lang="it-IT" sz="2200" dirty="0" err="1" smtClean="0"/>
              <a:t>Rome</a:t>
            </a:r>
            <a:r>
              <a:rPr lang="it-IT" sz="2200" dirty="0" smtClean="0"/>
              <a:t>, </a:t>
            </a:r>
            <a:r>
              <a:rPr lang="it-IT" sz="2200" dirty="0" err="1" smtClean="0"/>
              <a:t>one</a:t>
            </a:r>
            <a:r>
              <a:rPr lang="it-IT" sz="2200" dirty="0" smtClean="0"/>
              <a:t> </a:t>
            </a:r>
            <a:r>
              <a:rPr lang="it-IT" sz="2200" dirty="0" err="1" smtClean="0"/>
              <a:t>of</a:t>
            </a:r>
            <a:r>
              <a:rPr lang="it-IT" sz="2200" dirty="0" smtClean="0"/>
              <a:t> the </a:t>
            </a:r>
            <a:r>
              <a:rPr lang="it-IT" sz="2200" dirty="0" err="1" smtClean="0"/>
              <a:t>three</a:t>
            </a:r>
            <a:r>
              <a:rPr lang="it-IT" sz="2200" dirty="0" smtClean="0"/>
              <a:t> </a:t>
            </a:r>
            <a:r>
              <a:rPr lang="it-IT" sz="2200" dirty="0" err="1" smtClean="0"/>
              <a:t>founders</a:t>
            </a:r>
            <a:r>
              <a:rPr lang="it-IT" sz="2200" dirty="0" smtClean="0"/>
              <a:t> </a:t>
            </a:r>
            <a:r>
              <a:rPr lang="it-IT" sz="2200" dirty="0" err="1" smtClean="0"/>
              <a:t>of</a:t>
            </a:r>
            <a:r>
              <a:rPr lang="it-IT" sz="2200" dirty="0" smtClean="0"/>
              <a:t> </a:t>
            </a:r>
            <a:r>
              <a:rPr lang="it-IT" sz="2200" dirty="0" err="1" smtClean="0"/>
              <a:t>Supergravity</a:t>
            </a:r>
            <a:r>
              <a:rPr lang="it-IT" sz="2200" dirty="0" smtClean="0"/>
              <a:t>, staff </a:t>
            </a:r>
            <a:r>
              <a:rPr lang="it-IT" sz="2200" dirty="0" err="1" smtClean="0"/>
              <a:t>@CERN</a:t>
            </a:r>
            <a:r>
              <a:rPr lang="it-IT" sz="2200" dirty="0" smtClean="0"/>
              <a:t>, prof. UCLA</a:t>
            </a:r>
            <a:endParaRPr lang="it-IT" sz="2200" dirty="0"/>
          </a:p>
        </p:txBody>
      </p:sp>
      <p:grpSp>
        <p:nvGrpSpPr>
          <p:cNvPr id="3" name="Gruppo 15"/>
          <p:cNvGrpSpPr/>
          <p:nvPr/>
        </p:nvGrpSpPr>
        <p:grpSpPr>
          <a:xfrm>
            <a:off x="6321795" y="3762397"/>
            <a:ext cx="2657095" cy="2864769"/>
            <a:chOff x="7024216" y="4180442"/>
            <a:chExt cx="2952328" cy="3183076"/>
          </a:xfrm>
        </p:grpSpPr>
        <p:pic>
          <p:nvPicPr>
            <p:cNvPr id="116738" name="Picture 2" descr="F:\strominger2.jpg"/>
            <p:cNvPicPr>
              <a:picLocks noChangeAspect="1" noChangeArrowheads="1"/>
            </p:cNvPicPr>
            <p:nvPr/>
          </p:nvPicPr>
          <p:blipFill>
            <a:blip r:embed="rId5" cstate="print"/>
            <a:srcRect/>
            <a:stretch>
              <a:fillRect/>
            </a:stretch>
          </p:blipFill>
          <p:spPr bwMode="auto">
            <a:xfrm>
              <a:off x="7024216" y="4180442"/>
              <a:ext cx="2952328" cy="3140774"/>
            </a:xfrm>
            <a:prstGeom prst="rect">
              <a:avLst/>
            </a:prstGeom>
            <a:noFill/>
          </p:spPr>
        </p:pic>
        <p:sp>
          <p:nvSpPr>
            <p:cNvPr id="14" name="CasellaDiTesto 13"/>
            <p:cNvSpPr txBox="1"/>
            <p:nvPr/>
          </p:nvSpPr>
          <p:spPr>
            <a:xfrm>
              <a:off x="7024216" y="6542781"/>
              <a:ext cx="2952328" cy="820737"/>
            </a:xfrm>
            <a:prstGeom prst="rect">
              <a:avLst/>
            </a:prstGeom>
            <a:solidFill>
              <a:srgbClr val="FF9900"/>
            </a:solidFill>
          </p:spPr>
          <p:txBody>
            <a:bodyPr wrap="square" rtlCol="0">
              <a:spAutoFit/>
            </a:bodyPr>
            <a:lstStyle/>
            <a:p>
              <a:pPr algn="r"/>
              <a:r>
                <a:rPr lang="it-IT" sz="2200" dirty="0" smtClean="0"/>
                <a:t>Andrew </a:t>
              </a:r>
              <a:r>
                <a:rPr lang="it-IT" sz="2200" dirty="0" err="1" smtClean="0"/>
                <a:t>Strominger</a:t>
              </a:r>
              <a:endParaRPr lang="it-IT" sz="2200" dirty="0" smtClean="0"/>
            </a:p>
            <a:p>
              <a:pPr algn="r"/>
              <a:r>
                <a:rPr lang="it-IT" sz="2000" dirty="0" smtClean="0"/>
                <a:t>Harvard Professor</a:t>
              </a:r>
              <a:endParaRPr lang="it-IT" sz="2400" dirty="0"/>
            </a:p>
          </p:txBody>
        </p:sp>
      </p:grpSp>
      <p:sp>
        <p:nvSpPr>
          <p:cNvPr id="17" name="CasellaDiTesto 16"/>
          <p:cNvSpPr txBox="1"/>
          <p:nvPr/>
        </p:nvSpPr>
        <p:spPr>
          <a:xfrm>
            <a:off x="251521" y="6220903"/>
            <a:ext cx="5976663" cy="360099"/>
          </a:xfrm>
          <a:prstGeom prst="rect">
            <a:avLst/>
          </a:prstGeom>
          <a:solidFill>
            <a:srgbClr val="FF0000"/>
          </a:solidFill>
        </p:spPr>
        <p:txBody>
          <a:bodyPr wrap="square" lIns="82294" tIns="41148" rIns="82294" bIns="41148" rtlCol="0">
            <a:spAutoFit/>
          </a:bodyPr>
          <a:lstStyle/>
          <a:p>
            <a:r>
              <a:rPr lang="it-IT" dirty="0" smtClean="0">
                <a:solidFill>
                  <a:srgbClr val="FFFF00"/>
                </a:solidFill>
              </a:rPr>
              <a:t>The </a:t>
            </a:r>
            <a:r>
              <a:rPr lang="it-IT" dirty="0" err="1" smtClean="0">
                <a:solidFill>
                  <a:srgbClr val="FFFF00"/>
                </a:solidFill>
              </a:rPr>
              <a:t>main</a:t>
            </a:r>
            <a:r>
              <a:rPr lang="it-IT" dirty="0" smtClean="0">
                <a:solidFill>
                  <a:srgbClr val="FFFF00"/>
                </a:solidFill>
              </a:rPr>
              <a:t> </a:t>
            </a:r>
            <a:r>
              <a:rPr lang="it-IT" dirty="0" err="1" smtClean="0">
                <a:solidFill>
                  <a:srgbClr val="FFFF00"/>
                </a:solidFill>
              </a:rPr>
              <a:t>pioneers</a:t>
            </a:r>
            <a:r>
              <a:rPr lang="it-IT" dirty="0" smtClean="0">
                <a:solidFill>
                  <a:srgbClr val="FFFF00"/>
                </a:solidFill>
              </a:rPr>
              <a:t> </a:t>
            </a:r>
            <a:r>
              <a:rPr lang="it-IT" dirty="0" err="1" smtClean="0">
                <a:solidFill>
                  <a:srgbClr val="FFFF00"/>
                </a:solidFill>
              </a:rPr>
              <a:t>of</a:t>
            </a:r>
            <a:r>
              <a:rPr lang="it-IT" dirty="0" smtClean="0">
                <a:solidFill>
                  <a:srgbClr val="FFFF00"/>
                </a:solidFill>
              </a:rPr>
              <a:t> the </a:t>
            </a:r>
            <a:r>
              <a:rPr lang="it-IT" dirty="0" err="1" smtClean="0">
                <a:solidFill>
                  <a:srgbClr val="FFFF00"/>
                </a:solidFill>
              </a:rPr>
              <a:t>new</a:t>
            </a:r>
            <a:r>
              <a:rPr lang="it-IT" dirty="0" smtClean="0">
                <a:solidFill>
                  <a:srgbClr val="FFFF00"/>
                </a:solidFill>
              </a:rPr>
              <a:t> </a:t>
            </a:r>
            <a:r>
              <a:rPr lang="it-IT" dirty="0" err="1" smtClean="0">
                <a:solidFill>
                  <a:srgbClr val="FFFF00"/>
                </a:solidFill>
              </a:rPr>
              <a:t>Black</a:t>
            </a:r>
            <a:r>
              <a:rPr lang="it-IT" dirty="0" smtClean="0">
                <a:solidFill>
                  <a:srgbClr val="FFFF00"/>
                </a:solidFill>
              </a:rPr>
              <a:t> </a:t>
            </a:r>
            <a:r>
              <a:rPr lang="it-IT" dirty="0" err="1" smtClean="0">
                <a:solidFill>
                  <a:srgbClr val="FFFF00"/>
                </a:solidFill>
              </a:rPr>
              <a:t>Hole</a:t>
            </a:r>
            <a:r>
              <a:rPr lang="it-IT" dirty="0" smtClean="0">
                <a:solidFill>
                  <a:srgbClr val="FFFF00"/>
                </a:solidFill>
              </a:rPr>
              <a:t> </a:t>
            </a:r>
            <a:r>
              <a:rPr lang="it-IT" dirty="0" err="1" smtClean="0">
                <a:solidFill>
                  <a:srgbClr val="FFFF00"/>
                </a:solidFill>
              </a:rPr>
              <a:t>season</a:t>
            </a:r>
            <a:endParaRPr lang="it-IT" dirty="0">
              <a:solidFill>
                <a:srgbClr val="FFFF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251520" y="188640"/>
            <a:ext cx="8686800" cy="838200"/>
          </a:xfrm>
        </p:spPr>
        <p:txBody>
          <a:bodyPr lIns="82296" tIns="41148" rIns="82296" bIns="41148"/>
          <a:lstStyle/>
          <a:p>
            <a:r>
              <a:rPr lang="en-US" dirty="0" smtClean="0"/>
              <a:t>New theory of Black Holes</a:t>
            </a:r>
            <a:endParaRPr lang="it-IT" dirty="0"/>
          </a:p>
        </p:txBody>
      </p:sp>
      <p:sp>
        <p:nvSpPr>
          <p:cNvPr id="4" name="Segnaposto contenuto 3"/>
          <p:cNvSpPr>
            <a:spLocks noGrp="1"/>
          </p:cNvSpPr>
          <p:nvPr>
            <p:ph idx="1"/>
          </p:nvPr>
        </p:nvSpPr>
        <p:spPr>
          <a:xfrm>
            <a:off x="467544" y="1412776"/>
            <a:ext cx="8358217" cy="4772840"/>
          </a:xfrm>
        </p:spPr>
        <p:txBody>
          <a:bodyPr lIns="82296" tIns="41148" rIns="82296" bIns="41148">
            <a:normAutofit fontScale="85000" lnSpcReduction="20000"/>
          </a:bodyPr>
          <a:lstStyle/>
          <a:p>
            <a:r>
              <a:rPr lang="en-US" dirty="0" smtClean="0"/>
              <a:t>1995 </a:t>
            </a:r>
            <a:r>
              <a:rPr lang="en-US" dirty="0" err="1" smtClean="0"/>
              <a:t>Strominger</a:t>
            </a:r>
            <a:r>
              <a:rPr lang="en-US" dirty="0" smtClean="0"/>
              <a:t> shows that an </a:t>
            </a:r>
            <a:r>
              <a:rPr lang="en-US" dirty="0" err="1" smtClean="0"/>
              <a:t>extremal</a:t>
            </a:r>
            <a:r>
              <a:rPr lang="en-US" dirty="0" smtClean="0"/>
              <a:t> BPS black hole in d=5 has an area that exactly counts the number of string microstates it corresponds to.</a:t>
            </a:r>
          </a:p>
          <a:p>
            <a:r>
              <a:rPr lang="en-US" dirty="0" smtClean="0"/>
              <a:t>1996 Ferrara and </a:t>
            </a:r>
            <a:r>
              <a:rPr lang="en-US" dirty="0" err="1" smtClean="0"/>
              <a:t>Kallosh</a:t>
            </a:r>
            <a:r>
              <a:rPr lang="en-US" dirty="0" smtClean="0"/>
              <a:t> discover the attractor mechanism for </a:t>
            </a:r>
            <a:r>
              <a:rPr lang="en-US" dirty="0" err="1" smtClean="0"/>
              <a:t>supergravity</a:t>
            </a:r>
            <a:r>
              <a:rPr lang="en-US" dirty="0" smtClean="0"/>
              <a:t> black holes</a:t>
            </a:r>
          </a:p>
          <a:p>
            <a:r>
              <a:rPr lang="en-US" dirty="0" smtClean="0"/>
              <a:t>1997-2000 The horizon Area in BPS </a:t>
            </a:r>
            <a:r>
              <a:rPr lang="en-US" dirty="0" err="1" smtClean="0"/>
              <a:t>supergravity</a:t>
            </a:r>
            <a:r>
              <a:rPr lang="en-US" dirty="0" smtClean="0"/>
              <a:t> black holes is interpreted in terms of a </a:t>
            </a:r>
            <a:r>
              <a:rPr lang="en-US" dirty="0" err="1" smtClean="0"/>
              <a:t>symplectic</a:t>
            </a:r>
            <a:r>
              <a:rPr lang="en-US" dirty="0" smtClean="0"/>
              <a:t> invariant constructed with the Black Hole charges</a:t>
            </a:r>
          </a:p>
          <a:p>
            <a:r>
              <a:rPr lang="en-US" dirty="0" smtClean="0"/>
              <a:t>2006-2009 New insights extend the attractor mechanism to non BPS black-holes</a:t>
            </a:r>
          </a:p>
          <a:p>
            <a:r>
              <a:rPr lang="en-US" dirty="0" smtClean="0"/>
              <a:t>2010 New integration techniques for </a:t>
            </a:r>
            <a:r>
              <a:rPr lang="en-US" dirty="0" err="1" smtClean="0"/>
              <a:t>Sugra</a:t>
            </a:r>
            <a:r>
              <a:rPr lang="en-US" dirty="0" smtClean="0"/>
              <a:t> Black Holes</a:t>
            </a:r>
            <a:endParaRPr lang="it-IT"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8686800" cy="841248"/>
          </a:xfrm>
        </p:spPr>
        <p:txBody>
          <a:bodyPr/>
          <a:lstStyle/>
          <a:p>
            <a:r>
              <a:rPr lang="it-IT" dirty="0" smtClean="0"/>
              <a:t>COSMOLOGY is A VERY OLD TALE</a:t>
            </a:r>
            <a:endParaRPr lang="it-IT" dirty="0"/>
          </a:p>
        </p:txBody>
      </p:sp>
      <p:sp>
        <p:nvSpPr>
          <p:cNvPr id="4" name="TextBox 3"/>
          <p:cNvSpPr txBox="1"/>
          <p:nvPr/>
        </p:nvSpPr>
        <p:spPr>
          <a:xfrm>
            <a:off x="251520" y="5157192"/>
            <a:ext cx="8568952" cy="1477328"/>
          </a:xfrm>
          <a:prstGeom prst="rect">
            <a:avLst/>
          </a:prstGeom>
          <a:noFill/>
        </p:spPr>
        <p:txBody>
          <a:bodyPr wrap="square" rtlCol="0">
            <a:spAutoFit/>
          </a:bodyPr>
          <a:lstStyle/>
          <a:p>
            <a:r>
              <a:rPr lang="en-US" b="1" dirty="0" smtClean="0"/>
              <a:t>Immanuel Kant, who was the first to understand the existence of other galaxies beyond the Milky Way, disposed that the inscription on his grave-stone should specify the most relevant targets of his life-long philosophical meditation, namely the star globe above our head and the moral law within it.</a:t>
            </a:r>
            <a:endParaRPr lang="it-IT" b="1" dirty="0"/>
          </a:p>
        </p:txBody>
      </p:sp>
      <p:sp>
        <p:nvSpPr>
          <p:cNvPr id="5" name="TextBox 4"/>
          <p:cNvSpPr txBox="1"/>
          <p:nvPr/>
        </p:nvSpPr>
        <p:spPr>
          <a:xfrm>
            <a:off x="179512" y="1196752"/>
            <a:ext cx="8640960" cy="2585323"/>
          </a:xfrm>
          <a:prstGeom prst="rect">
            <a:avLst/>
          </a:prstGeom>
          <a:noFill/>
        </p:spPr>
        <p:txBody>
          <a:bodyPr wrap="square" rtlCol="0">
            <a:spAutoFit/>
          </a:bodyPr>
          <a:lstStyle/>
          <a:p>
            <a:r>
              <a:rPr lang="en-US" b="1" i="1" dirty="0" smtClean="0">
                <a:solidFill>
                  <a:srgbClr val="C00000"/>
                </a:solidFill>
              </a:rPr>
              <a:t>Essentially no human civilization, at any time of history and in whatsoever corner of the Earth was deprived of some kind of cosmology, namely of some general overview of the sky, of its contents, of its order and structure. </a:t>
            </a:r>
          </a:p>
          <a:p>
            <a:r>
              <a:rPr lang="en-US" b="1" i="1" dirty="0" smtClean="0">
                <a:solidFill>
                  <a:srgbClr val="002060"/>
                </a:solidFill>
              </a:rPr>
              <a:t>Yet, until very recent times, all theories of the world have been very far from providing some realistic</a:t>
            </a:r>
          </a:p>
          <a:p>
            <a:r>
              <a:rPr lang="en-US" b="1" i="1" dirty="0" smtClean="0">
                <a:solidFill>
                  <a:srgbClr val="002060"/>
                </a:solidFill>
              </a:rPr>
              <a:t>description of the existing cosmos, since all of them underestimated by several orders of magnitude the actual dimensions of the Universe and our distance from the </a:t>
            </a:r>
            <a:r>
              <a:rPr lang="it-IT" b="1" i="1" dirty="0" smtClean="0">
                <a:solidFill>
                  <a:srgbClr val="002060"/>
                </a:solidFill>
              </a:rPr>
              <a:t>closest stars.</a:t>
            </a:r>
            <a:endParaRPr lang="it-IT" b="1" i="1" dirty="0">
              <a:solidFill>
                <a:srgbClr val="00206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620688"/>
            <a:ext cx="8686800" cy="841248"/>
          </a:xfrm>
        </p:spPr>
        <p:txBody>
          <a:bodyPr>
            <a:normAutofit fontScale="90000"/>
          </a:bodyPr>
          <a:lstStyle/>
          <a:p>
            <a:r>
              <a:rPr lang="it-IT" dirty="0" smtClean="0"/>
              <a:t>Allgemeine naturgesichte und ThEORIE des HIMMELS ( KANT 1755)</a:t>
            </a:r>
            <a:endParaRPr lang="it-IT" dirty="0"/>
          </a:p>
        </p:txBody>
      </p:sp>
      <p:sp>
        <p:nvSpPr>
          <p:cNvPr id="3" name="TextBox 2"/>
          <p:cNvSpPr txBox="1"/>
          <p:nvPr/>
        </p:nvSpPr>
        <p:spPr>
          <a:xfrm>
            <a:off x="251521" y="1628800"/>
            <a:ext cx="8568952" cy="1477328"/>
          </a:xfrm>
          <a:prstGeom prst="rect">
            <a:avLst/>
          </a:prstGeom>
          <a:noFill/>
        </p:spPr>
        <p:txBody>
          <a:bodyPr wrap="square" rtlCol="0">
            <a:spAutoFit/>
          </a:bodyPr>
          <a:lstStyle/>
          <a:p>
            <a:r>
              <a:rPr lang="de-DE" b="1" dirty="0" smtClean="0"/>
              <a:t>In 1755, in </a:t>
            </a:r>
            <a:r>
              <a:rPr lang="de-DE" b="1" dirty="0" err="1" smtClean="0"/>
              <a:t>his</a:t>
            </a:r>
            <a:r>
              <a:rPr lang="de-DE" b="1" dirty="0" smtClean="0"/>
              <a:t> juvenile </a:t>
            </a:r>
            <a:r>
              <a:rPr lang="de-DE" b="1" dirty="0" err="1" smtClean="0"/>
              <a:t>work</a:t>
            </a:r>
            <a:r>
              <a:rPr lang="de-DE" b="1" dirty="0" smtClean="0"/>
              <a:t> </a:t>
            </a:r>
            <a:r>
              <a:rPr lang="de-DE" b="1" dirty="0" err="1" smtClean="0"/>
              <a:t>entitled</a:t>
            </a:r>
            <a:r>
              <a:rPr lang="de-DE" b="1" dirty="0" smtClean="0"/>
              <a:t> </a:t>
            </a:r>
            <a:r>
              <a:rPr lang="de-DE" b="1" i="1" dirty="0" smtClean="0"/>
              <a:t>Allgemeine Naturgeschichte und Theorie </a:t>
            </a:r>
            <a:r>
              <a:rPr lang="en-US" b="1" i="1" dirty="0" smtClean="0"/>
              <a:t>des </a:t>
            </a:r>
            <a:r>
              <a:rPr lang="en-US" b="1" i="1" dirty="0" err="1" smtClean="0"/>
              <a:t>Himmels</a:t>
            </a:r>
            <a:r>
              <a:rPr lang="en-US" b="1" i="1" dirty="0" smtClean="0"/>
              <a:t>, namely General History of Nature and Theory of the Sky, Kant was </a:t>
            </a:r>
            <a:r>
              <a:rPr lang="en-US" b="1" dirty="0" smtClean="0"/>
              <a:t>the first to present the theory of Island-Universes and interpret the Milky Way as a vast cluster of stars that forms a plane disk of almost perfect circular shape</a:t>
            </a:r>
            <a:r>
              <a:rPr lang="en-US" dirty="0" smtClean="0"/>
              <a:t>.</a:t>
            </a:r>
            <a:endParaRPr lang="it-IT" dirty="0"/>
          </a:p>
        </p:txBody>
      </p:sp>
      <p:pic>
        <p:nvPicPr>
          <p:cNvPr id="33794" name="Picture 2"/>
          <p:cNvPicPr>
            <a:picLocks noChangeAspect="1" noChangeArrowheads="1"/>
          </p:cNvPicPr>
          <p:nvPr/>
        </p:nvPicPr>
        <p:blipFill>
          <a:blip r:embed="rId2" cstate="print"/>
          <a:srcRect/>
          <a:stretch>
            <a:fillRect/>
          </a:stretch>
        </p:blipFill>
        <p:spPr bwMode="auto">
          <a:xfrm>
            <a:off x="251520" y="3147369"/>
            <a:ext cx="2952328" cy="371063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6156176" y="3068960"/>
            <a:ext cx="2819400" cy="355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8686800" cy="841248"/>
          </a:xfrm>
        </p:spPr>
        <p:txBody>
          <a:bodyPr/>
          <a:lstStyle/>
          <a:p>
            <a:r>
              <a:rPr lang="it-IT" dirty="0" smtClean="0"/>
              <a:t>Il Parallasse</a:t>
            </a:r>
            <a:endParaRPr lang="it-IT" dirty="0"/>
          </a:p>
        </p:txBody>
      </p:sp>
      <p:pic>
        <p:nvPicPr>
          <p:cNvPr id="32770" name="Picture 2"/>
          <p:cNvPicPr>
            <a:picLocks noChangeAspect="1" noChangeArrowheads="1"/>
          </p:cNvPicPr>
          <p:nvPr/>
        </p:nvPicPr>
        <p:blipFill>
          <a:blip r:embed="rId2" cstate="print"/>
          <a:srcRect/>
          <a:stretch>
            <a:fillRect/>
          </a:stretch>
        </p:blipFill>
        <p:spPr bwMode="auto">
          <a:xfrm>
            <a:off x="251520" y="1340768"/>
            <a:ext cx="5184576" cy="3619661"/>
          </a:xfrm>
          <a:prstGeom prst="rect">
            <a:avLst/>
          </a:prstGeom>
          <a:noFill/>
          <a:ln w="9525">
            <a:noFill/>
            <a:miter lim="800000"/>
            <a:headEnd/>
            <a:tailEnd/>
          </a:ln>
        </p:spPr>
      </p:pic>
      <p:sp>
        <p:nvSpPr>
          <p:cNvPr id="4" name="TextBox 3"/>
          <p:cNvSpPr txBox="1"/>
          <p:nvPr/>
        </p:nvSpPr>
        <p:spPr>
          <a:xfrm>
            <a:off x="5508104" y="1196752"/>
            <a:ext cx="3312368" cy="3970318"/>
          </a:xfrm>
          <a:prstGeom prst="rect">
            <a:avLst/>
          </a:prstGeom>
          <a:noFill/>
        </p:spPr>
        <p:txBody>
          <a:bodyPr wrap="square" rtlCol="0">
            <a:spAutoFit/>
          </a:bodyPr>
          <a:lstStyle/>
          <a:p>
            <a:r>
              <a:rPr lang="de-DE" i="1" dirty="0" smtClean="0"/>
              <a:t>Friedrich Wilhelm Bessel, </a:t>
            </a:r>
            <a:r>
              <a:rPr lang="de-DE" i="1" dirty="0" err="1" smtClean="0"/>
              <a:t>the</a:t>
            </a:r>
            <a:r>
              <a:rPr lang="de-DE" i="1" dirty="0" smtClean="0"/>
              <a:t> German </a:t>
            </a:r>
            <a:r>
              <a:rPr lang="de-DE" i="1" dirty="0" err="1" smtClean="0"/>
              <a:t>astronomer</a:t>
            </a:r>
            <a:r>
              <a:rPr lang="de-DE" i="1" dirty="0" smtClean="0"/>
              <a:t> </a:t>
            </a:r>
            <a:r>
              <a:rPr lang="en-US" dirty="0" smtClean="0"/>
              <a:t>and mathematician whose family name is associated with one of the most important class of special functions. In 1838 he succeeded in determining the parallax angle of </a:t>
            </a:r>
            <a:r>
              <a:rPr lang="en-US" i="1" dirty="0" smtClean="0"/>
              <a:t>61 </a:t>
            </a:r>
            <a:r>
              <a:rPr lang="en-US" i="1" dirty="0" err="1" smtClean="0"/>
              <a:t>Cygni</a:t>
            </a:r>
            <a:r>
              <a:rPr lang="en-US" i="1" dirty="0" smtClean="0"/>
              <a:t>. His measure provided the figure of 0.314 arc-seconds which</a:t>
            </a:r>
          </a:p>
          <a:p>
            <a:r>
              <a:rPr lang="en-US" dirty="0" smtClean="0"/>
              <a:t>corresponds to a distance of </a:t>
            </a:r>
            <a:r>
              <a:rPr lang="en-US" b="1" dirty="0" smtClean="0">
                <a:solidFill>
                  <a:srgbClr val="C00000"/>
                </a:solidFill>
              </a:rPr>
              <a:t>11.4 light-years </a:t>
            </a:r>
            <a:r>
              <a:rPr lang="en-US" dirty="0" smtClean="0"/>
              <a:t>from the Sun</a:t>
            </a:r>
            <a:endParaRPr lang="it-IT" dirty="0"/>
          </a:p>
        </p:txBody>
      </p:sp>
      <p:sp>
        <p:nvSpPr>
          <p:cNvPr id="5" name="TextBox 4"/>
          <p:cNvSpPr txBox="1"/>
          <p:nvPr/>
        </p:nvSpPr>
        <p:spPr>
          <a:xfrm>
            <a:off x="611560" y="5517232"/>
            <a:ext cx="7992888" cy="954107"/>
          </a:xfrm>
          <a:prstGeom prst="rect">
            <a:avLst/>
          </a:prstGeom>
          <a:noFill/>
        </p:spPr>
        <p:txBody>
          <a:bodyPr wrap="square" rtlCol="0">
            <a:spAutoFit/>
          </a:bodyPr>
          <a:lstStyle/>
          <a:p>
            <a:r>
              <a:rPr lang="it-IT" sz="2800" b="1" i="1" dirty="0" smtClean="0">
                <a:solidFill>
                  <a:srgbClr val="C00000"/>
                </a:solidFill>
              </a:rPr>
              <a:t>For the first time the real dimensions of the Universe started to be unvealed</a:t>
            </a:r>
            <a:endParaRPr lang="it-IT" sz="2800" b="1" i="1" dirty="0">
              <a:solidFill>
                <a:srgbClr val="C00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GO tube"/>
          <p:cNvPicPr>
            <a:picLocks noChangeAspect="1" noChangeArrowheads="1"/>
          </p:cNvPicPr>
          <p:nvPr/>
        </p:nvPicPr>
        <p:blipFill>
          <a:blip r:embed="rId2" cstate="print"/>
          <a:srcRect/>
          <a:stretch>
            <a:fillRect/>
          </a:stretch>
        </p:blipFill>
        <p:spPr bwMode="auto">
          <a:xfrm>
            <a:off x="142844" y="1142984"/>
            <a:ext cx="4373199" cy="3286148"/>
          </a:xfrm>
          <a:prstGeom prst="rect">
            <a:avLst/>
          </a:prstGeom>
          <a:noFill/>
        </p:spPr>
      </p:pic>
      <p:pic>
        <p:nvPicPr>
          <p:cNvPr id="21508" name="Picture 4" descr="http://www.ego-gw.it/virgodescription/images/img.jpg"/>
          <p:cNvPicPr>
            <a:picLocks noChangeAspect="1" noChangeArrowheads="1"/>
          </p:cNvPicPr>
          <p:nvPr/>
        </p:nvPicPr>
        <p:blipFill>
          <a:blip r:embed="rId3" cstate="print"/>
          <a:srcRect/>
          <a:stretch>
            <a:fillRect/>
          </a:stretch>
        </p:blipFill>
        <p:spPr bwMode="auto">
          <a:xfrm>
            <a:off x="142844" y="4572008"/>
            <a:ext cx="7581900" cy="2190750"/>
          </a:xfrm>
          <a:prstGeom prst="rect">
            <a:avLst/>
          </a:prstGeom>
          <a:noFill/>
        </p:spPr>
      </p:pic>
      <p:pic>
        <p:nvPicPr>
          <p:cNvPr id="21510" name="Picture 6" descr="http://www.ego-gw.it/virgodescription/grandi/schema1.jpg"/>
          <p:cNvPicPr>
            <a:picLocks noChangeAspect="1" noChangeArrowheads="1"/>
          </p:cNvPicPr>
          <p:nvPr/>
        </p:nvPicPr>
        <p:blipFill>
          <a:blip r:embed="rId4" cstate="print"/>
          <a:srcRect/>
          <a:stretch>
            <a:fillRect/>
          </a:stretch>
        </p:blipFill>
        <p:spPr bwMode="auto">
          <a:xfrm>
            <a:off x="4711597" y="142852"/>
            <a:ext cx="4218121" cy="2651390"/>
          </a:xfrm>
          <a:prstGeom prst="rect">
            <a:avLst/>
          </a:prstGeom>
          <a:noFill/>
        </p:spPr>
      </p:pic>
      <p:sp>
        <p:nvSpPr>
          <p:cNvPr id="5" name="TextBox 4"/>
          <p:cNvSpPr txBox="1"/>
          <p:nvPr/>
        </p:nvSpPr>
        <p:spPr>
          <a:xfrm>
            <a:off x="4714876" y="3071811"/>
            <a:ext cx="4071966" cy="646331"/>
          </a:xfrm>
          <a:prstGeom prst="rect">
            <a:avLst/>
          </a:prstGeom>
          <a:noFill/>
        </p:spPr>
        <p:txBody>
          <a:bodyPr wrap="square" rtlCol="0">
            <a:spAutoFit/>
          </a:bodyPr>
          <a:lstStyle/>
          <a:p>
            <a:r>
              <a:rPr lang="en-US" dirty="0" smtClean="0"/>
              <a:t>VIRGO, </a:t>
            </a:r>
          </a:p>
          <a:p>
            <a:r>
              <a:rPr lang="en-US" dirty="0" smtClean="0"/>
              <a:t>a Gravitational wave antenna</a:t>
            </a:r>
            <a:endParaRPr lang="ru-RU" dirty="0"/>
          </a:p>
        </p:txBody>
      </p:sp>
      <p:sp>
        <p:nvSpPr>
          <p:cNvPr id="6" name="TextBox 5"/>
          <p:cNvSpPr txBox="1"/>
          <p:nvPr/>
        </p:nvSpPr>
        <p:spPr>
          <a:xfrm>
            <a:off x="214282" y="285728"/>
            <a:ext cx="4214842" cy="369332"/>
          </a:xfrm>
          <a:prstGeom prst="rect">
            <a:avLst/>
          </a:prstGeom>
          <a:noFill/>
        </p:spPr>
        <p:txBody>
          <a:bodyPr wrap="square" rtlCol="0">
            <a:spAutoFit/>
          </a:bodyPr>
          <a:lstStyle/>
          <a:p>
            <a:r>
              <a:rPr lang="en-US" b="1" i="1" dirty="0" smtClean="0"/>
              <a:t>Near Pisa:</a:t>
            </a:r>
            <a:endParaRPr lang="ru-RU" b="1" i="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20" y="571480"/>
            <a:ext cx="4714908" cy="369332"/>
          </a:xfrm>
          <a:prstGeom prst="rect">
            <a:avLst/>
          </a:prstGeom>
          <a:noFill/>
        </p:spPr>
        <p:txBody>
          <a:bodyPr wrap="square" rtlCol="0">
            <a:spAutoFit/>
          </a:bodyPr>
          <a:lstStyle/>
          <a:p>
            <a:r>
              <a:rPr lang="en-US" dirty="0" smtClean="0"/>
              <a:t>Artistic View of a Binary Pulsar</a:t>
            </a:r>
            <a:endParaRPr lang="ru-RU" dirty="0"/>
          </a:p>
        </p:txBody>
      </p:sp>
      <p:pic>
        <p:nvPicPr>
          <p:cNvPr id="22532" name="Picture 4" descr="Ligo-livingston-aerial-02"/>
          <p:cNvPicPr>
            <a:picLocks noChangeAspect="1" noChangeArrowheads="1"/>
          </p:cNvPicPr>
          <p:nvPr/>
        </p:nvPicPr>
        <p:blipFill>
          <a:blip r:embed="rId2" cstate="print"/>
          <a:srcRect/>
          <a:stretch>
            <a:fillRect/>
          </a:stretch>
        </p:blipFill>
        <p:spPr bwMode="auto">
          <a:xfrm>
            <a:off x="2928926" y="2714620"/>
            <a:ext cx="5905500" cy="3962401"/>
          </a:xfrm>
          <a:prstGeom prst="rect">
            <a:avLst/>
          </a:prstGeom>
          <a:noFill/>
        </p:spPr>
      </p:pic>
      <p:pic>
        <p:nvPicPr>
          <p:cNvPr id="22530" name="Picture 2" descr="https://ligo.caltech.edu/system/media_files/binaries/267/original/800px-J0737-3039_still1_large_.jpg?1446244237"/>
          <p:cNvPicPr>
            <a:picLocks noChangeAspect="1" noChangeArrowheads="1"/>
          </p:cNvPicPr>
          <p:nvPr/>
        </p:nvPicPr>
        <p:blipFill>
          <a:blip r:embed="rId3" cstate="print"/>
          <a:srcRect/>
          <a:stretch>
            <a:fillRect/>
          </a:stretch>
        </p:blipFill>
        <p:spPr bwMode="auto">
          <a:xfrm>
            <a:off x="214282" y="928670"/>
            <a:ext cx="3357586" cy="2518190"/>
          </a:xfrm>
          <a:prstGeom prst="rect">
            <a:avLst/>
          </a:prstGeom>
          <a:noFill/>
        </p:spPr>
      </p:pic>
      <p:sp>
        <p:nvSpPr>
          <p:cNvPr id="5" name="TextBox 4"/>
          <p:cNvSpPr txBox="1"/>
          <p:nvPr/>
        </p:nvSpPr>
        <p:spPr>
          <a:xfrm>
            <a:off x="4357686" y="2285992"/>
            <a:ext cx="5072098" cy="369332"/>
          </a:xfrm>
          <a:prstGeom prst="rect">
            <a:avLst/>
          </a:prstGeom>
          <a:noFill/>
        </p:spPr>
        <p:txBody>
          <a:bodyPr wrap="square" rtlCol="0">
            <a:spAutoFit/>
          </a:bodyPr>
          <a:lstStyle/>
          <a:p>
            <a:r>
              <a:rPr lang="en-US" dirty="0" smtClean="0"/>
              <a:t>LIGO  Antenna in Louisiana, USA</a:t>
            </a:r>
            <a:endParaRPr lang="ru-RU" dirty="0"/>
          </a:p>
        </p:txBody>
      </p:sp>
      <p:pic>
        <p:nvPicPr>
          <p:cNvPr id="22534" name="Picture 6" descr="Ligo_signals"/>
          <p:cNvPicPr>
            <a:picLocks noChangeAspect="1" noChangeArrowheads="1"/>
          </p:cNvPicPr>
          <p:nvPr/>
        </p:nvPicPr>
        <p:blipFill>
          <a:blip r:embed="rId4" cstate="print"/>
          <a:srcRect/>
          <a:stretch>
            <a:fillRect/>
          </a:stretch>
        </p:blipFill>
        <p:spPr bwMode="auto">
          <a:xfrm>
            <a:off x="3571868" y="2000240"/>
            <a:ext cx="781050" cy="781051"/>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285720" y="214290"/>
            <a:ext cx="2849813" cy="3286148"/>
          </a:xfrm>
          <a:prstGeom prst="rect">
            <a:avLst/>
          </a:prstGeom>
          <a:noFill/>
          <a:ln w="9525">
            <a:noFill/>
            <a:miter lim="800000"/>
            <a:headEnd/>
            <a:tailEnd/>
          </a:ln>
          <a:effectLst/>
        </p:spPr>
      </p:pic>
      <p:sp>
        <p:nvSpPr>
          <p:cNvPr id="3" name="TextBox 2"/>
          <p:cNvSpPr txBox="1"/>
          <p:nvPr/>
        </p:nvSpPr>
        <p:spPr>
          <a:xfrm>
            <a:off x="3214678" y="214290"/>
            <a:ext cx="5072098" cy="523220"/>
          </a:xfrm>
          <a:prstGeom prst="rect">
            <a:avLst/>
          </a:prstGeom>
          <a:noFill/>
        </p:spPr>
        <p:txBody>
          <a:bodyPr wrap="square" rtlCol="0">
            <a:spAutoFit/>
          </a:bodyPr>
          <a:lstStyle/>
          <a:p>
            <a:r>
              <a:rPr lang="en-US" sz="2800" dirty="0" smtClean="0"/>
              <a:t>Charles </a:t>
            </a:r>
            <a:r>
              <a:rPr lang="en-US" sz="2800" dirty="0" err="1" smtClean="0"/>
              <a:t>Ehresman</a:t>
            </a:r>
            <a:endParaRPr lang="ru-RU" sz="2800" dirty="0"/>
          </a:p>
        </p:txBody>
      </p:sp>
      <p:sp>
        <p:nvSpPr>
          <p:cNvPr id="5" name="TextBox 4"/>
          <p:cNvSpPr txBox="1"/>
          <p:nvPr/>
        </p:nvSpPr>
        <p:spPr>
          <a:xfrm>
            <a:off x="3357554" y="785794"/>
            <a:ext cx="2786082" cy="369332"/>
          </a:xfrm>
          <a:prstGeom prst="rect">
            <a:avLst/>
          </a:prstGeom>
          <a:noFill/>
        </p:spPr>
        <p:txBody>
          <a:bodyPr wrap="square" rtlCol="0">
            <a:spAutoFit/>
          </a:bodyPr>
          <a:lstStyle/>
          <a:p>
            <a:r>
              <a:rPr lang="en-US" dirty="0" smtClean="0"/>
              <a:t>1905 Alsace – 1979 Paris</a:t>
            </a:r>
            <a:endParaRPr lang="ru-RU" dirty="0"/>
          </a:p>
        </p:txBody>
      </p:sp>
      <p:sp>
        <p:nvSpPr>
          <p:cNvPr id="6" name="TextBox 5"/>
          <p:cNvSpPr txBox="1"/>
          <p:nvPr/>
        </p:nvSpPr>
        <p:spPr>
          <a:xfrm>
            <a:off x="3214678" y="1357298"/>
            <a:ext cx="5429288" cy="1200329"/>
          </a:xfrm>
          <a:prstGeom prst="rect">
            <a:avLst/>
          </a:prstGeom>
          <a:noFill/>
        </p:spPr>
        <p:txBody>
          <a:bodyPr wrap="square" rtlCol="0">
            <a:spAutoFit/>
          </a:bodyPr>
          <a:lstStyle/>
          <a:p>
            <a:r>
              <a:rPr lang="en-US" dirty="0" smtClean="0"/>
              <a:t>He was one of the creator of differential topology </a:t>
            </a:r>
          </a:p>
          <a:p>
            <a:r>
              <a:rPr lang="en-US" dirty="0" smtClean="0"/>
              <a:t>He </a:t>
            </a:r>
            <a:r>
              <a:rPr lang="en-US" dirty="0" err="1" smtClean="0"/>
              <a:t>perfectioned</a:t>
            </a:r>
            <a:r>
              <a:rPr lang="en-US" dirty="0" smtClean="0"/>
              <a:t> the theory of </a:t>
            </a:r>
            <a:r>
              <a:rPr lang="en-US" dirty="0" err="1" smtClean="0"/>
              <a:t>fibre</a:t>
            </a:r>
            <a:r>
              <a:rPr lang="en-US" dirty="0" smtClean="0"/>
              <a:t> bundles and brought to absolute perfection the notion of</a:t>
            </a:r>
          </a:p>
          <a:p>
            <a:r>
              <a:rPr lang="en-US" dirty="0" smtClean="0"/>
              <a:t>a </a:t>
            </a:r>
            <a:r>
              <a:rPr lang="en-US" b="1" i="1" dirty="0" smtClean="0">
                <a:solidFill>
                  <a:srgbClr val="C00000"/>
                </a:solidFill>
              </a:rPr>
              <a:t>Connection</a:t>
            </a:r>
            <a:endParaRPr lang="ru-RU" b="1" i="1" dirty="0">
              <a:solidFill>
                <a:srgbClr val="C00000"/>
              </a:solidFill>
            </a:endParaRPr>
          </a:p>
        </p:txBody>
      </p:sp>
      <p:sp>
        <p:nvSpPr>
          <p:cNvPr id="7" name="Выгнутая вверх стрелка 6"/>
          <p:cNvSpPr/>
          <p:nvPr/>
        </p:nvSpPr>
        <p:spPr>
          <a:xfrm rot="5078725">
            <a:off x="4418558" y="2625074"/>
            <a:ext cx="1753396" cy="100150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20483" name="Picture 3"/>
          <p:cNvPicPr>
            <a:picLocks noChangeAspect="1" noChangeArrowheads="1"/>
          </p:cNvPicPr>
          <p:nvPr/>
        </p:nvPicPr>
        <p:blipFill>
          <a:blip r:embed="rId3" cstate="print"/>
          <a:srcRect/>
          <a:stretch>
            <a:fillRect/>
          </a:stretch>
        </p:blipFill>
        <p:spPr bwMode="auto">
          <a:xfrm>
            <a:off x="5858237" y="2285992"/>
            <a:ext cx="3138139" cy="2000264"/>
          </a:xfrm>
          <a:prstGeom prst="rect">
            <a:avLst/>
          </a:prstGeom>
          <a:noFill/>
          <a:ln w="9525">
            <a:noFill/>
            <a:miter lim="800000"/>
            <a:headEnd/>
            <a:tailEnd/>
          </a:ln>
          <a:effectLst/>
        </p:spPr>
      </p:pic>
      <p:pic>
        <p:nvPicPr>
          <p:cNvPr id="20484" name="Picture 4"/>
          <p:cNvPicPr>
            <a:picLocks noChangeAspect="1" noChangeArrowheads="1"/>
          </p:cNvPicPr>
          <p:nvPr/>
        </p:nvPicPr>
        <p:blipFill>
          <a:blip r:embed="rId4" cstate="print"/>
          <a:srcRect/>
          <a:stretch>
            <a:fillRect/>
          </a:stretch>
        </p:blipFill>
        <p:spPr bwMode="auto">
          <a:xfrm>
            <a:off x="285720" y="4500570"/>
            <a:ext cx="5024349" cy="2195514"/>
          </a:xfrm>
          <a:prstGeom prst="rect">
            <a:avLst/>
          </a:prstGeom>
          <a:noFill/>
          <a:ln w="9525">
            <a:noFill/>
            <a:miter lim="800000"/>
            <a:headEnd/>
            <a:tailEnd/>
          </a:ln>
          <a:effectLst/>
        </p:spPr>
      </p:pic>
      <p:sp>
        <p:nvSpPr>
          <p:cNvPr id="10" name="TextBox 9"/>
          <p:cNvSpPr txBox="1"/>
          <p:nvPr/>
        </p:nvSpPr>
        <p:spPr>
          <a:xfrm>
            <a:off x="857224" y="3571876"/>
            <a:ext cx="4286280" cy="461665"/>
          </a:xfrm>
          <a:prstGeom prst="rect">
            <a:avLst/>
          </a:prstGeom>
          <a:noFill/>
        </p:spPr>
        <p:txBody>
          <a:bodyPr wrap="square" rtlCol="0">
            <a:spAutoFit/>
          </a:bodyPr>
          <a:lstStyle/>
          <a:p>
            <a:pPr algn="ctr"/>
            <a:r>
              <a:rPr lang="en-US" sz="2400" dirty="0" smtClean="0"/>
              <a:t>Yang Mills Gauge Theories</a:t>
            </a:r>
            <a:endParaRPr lang="ru-RU" sz="2400" dirty="0"/>
          </a:p>
        </p:txBody>
      </p:sp>
      <p:sp>
        <p:nvSpPr>
          <p:cNvPr id="11" name="Стрелка вниз 10"/>
          <p:cNvSpPr/>
          <p:nvPr/>
        </p:nvSpPr>
        <p:spPr>
          <a:xfrm>
            <a:off x="2786050" y="4000504"/>
            <a:ext cx="428628"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5429256" y="4572008"/>
            <a:ext cx="3500462" cy="1200329"/>
          </a:xfrm>
          <a:prstGeom prst="rect">
            <a:avLst/>
          </a:prstGeom>
          <a:noFill/>
        </p:spPr>
        <p:txBody>
          <a:bodyPr wrap="square" rtlCol="0">
            <a:spAutoFit/>
          </a:bodyPr>
          <a:lstStyle/>
          <a:p>
            <a:r>
              <a:rPr lang="en-US" dirty="0" smtClean="0"/>
              <a:t>The Standard Model of all the non gravitational interactions</a:t>
            </a:r>
          </a:p>
          <a:p>
            <a:r>
              <a:rPr lang="en-US" dirty="0" smtClean="0"/>
              <a:t>SU(3) x SU(2) x U(1) up to the </a:t>
            </a:r>
          </a:p>
          <a:p>
            <a:r>
              <a:rPr lang="en-US" dirty="0" err="1" smtClean="0"/>
              <a:t>Brout</a:t>
            </a:r>
            <a:r>
              <a:rPr lang="en-US" dirty="0" smtClean="0"/>
              <a:t> </a:t>
            </a:r>
            <a:r>
              <a:rPr lang="en-US" dirty="0" err="1" smtClean="0"/>
              <a:t>Englert</a:t>
            </a:r>
            <a:r>
              <a:rPr lang="en-US" dirty="0" smtClean="0"/>
              <a:t> Higgs boson…….</a:t>
            </a:r>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42844" y="714356"/>
            <a:ext cx="4795499" cy="5857916"/>
          </a:xfrm>
          <a:prstGeom prst="rect">
            <a:avLst/>
          </a:prstGeom>
          <a:noFill/>
          <a:ln w="9525">
            <a:noFill/>
            <a:miter lim="800000"/>
            <a:headEnd/>
            <a:tailEnd/>
          </a:ln>
          <a:effectLst/>
        </p:spPr>
      </p:pic>
      <p:sp>
        <p:nvSpPr>
          <p:cNvPr id="3" name="TextBox 2"/>
          <p:cNvSpPr txBox="1"/>
          <p:nvPr/>
        </p:nvSpPr>
        <p:spPr>
          <a:xfrm>
            <a:off x="357158" y="214290"/>
            <a:ext cx="8501122" cy="461665"/>
          </a:xfrm>
          <a:prstGeom prst="rect">
            <a:avLst/>
          </a:prstGeom>
          <a:noFill/>
        </p:spPr>
        <p:txBody>
          <a:bodyPr wrap="square" rtlCol="0">
            <a:spAutoFit/>
          </a:bodyPr>
          <a:lstStyle/>
          <a:p>
            <a:r>
              <a:rPr lang="en-US" sz="2400" b="1" i="1" dirty="0" smtClean="0"/>
              <a:t>The three </a:t>
            </a:r>
            <a:r>
              <a:rPr lang="en-US" sz="2400" b="1" i="1" dirty="0" err="1" smtClean="0"/>
              <a:t>italian</a:t>
            </a:r>
            <a:r>
              <a:rPr lang="en-US" sz="2400" b="1" i="1" dirty="0" smtClean="0"/>
              <a:t> fathers of Tensor Calculus</a:t>
            </a:r>
            <a:endParaRPr lang="ru-RU" sz="2400" b="1" i="1" dirty="0"/>
          </a:p>
        </p:txBody>
      </p:sp>
      <p:pic>
        <p:nvPicPr>
          <p:cNvPr id="18435" name="Picture 3"/>
          <p:cNvPicPr>
            <a:picLocks noChangeAspect="1" noChangeArrowheads="1"/>
          </p:cNvPicPr>
          <p:nvPr/>
        </p:nvPicPr>
        <p:blipFill>
          <a:blip r:embed="rId4" cstate="print"/>
          <a:srcRect/>
          <a:stretch>
            <a:fillRect/>
          </a:stretch>
        </p:blipFill>
        <p:spPr bwMode="auto">
          <a:xfrm>
            <a:off x="4357686" y="1714488"/>
            <a:ext cx="4655132" cy="554489"/>
          </a:xfrm>
          <a:prstGeom prst="rect">
            <a:avLst/>
          </a:prstGeom>
          <a:noFill/>
          <a:ln w="9525">
            <a:solidFill>
              <a:srgbClr val="FF0000"/>
            </a:solidFill>
            <a:miter lim="800000"/>
            <a:headEnd/>
            <a:tailEnd/>
          </a:ln>
          <a:effectLst/>
        </p:spPr>
      </p:pic>
      <p:sp>
        <p:nvSpPr>
          <p:cNvPr id="5" name="TextBox 4"/>
          <p:cNvSpPr txBox="1"/>
          <p:nvPr/>
        </p:nvSpPr>
        <p:spPr>
          <a:xfrm>
            <a:off x="5286380" y="1000108"/>
            <a:ext cx="3143272" cy="646331"/>
          </a:xfrm>
          <a:prstGeom prst="rect">
            <a:avLst/>
          </a:prstGeom>
          <a:noFill/>
        </p:spPr>
        <p:txBody>
          <a:bodyPr wrap="square" rtlCol="0">
            <a:spAutoFit/>
          </a:bodyPr>
          <a:lstStyle/>
          <a:p>
            <a:r>
              <a:rPr lang="en-US" dirty="0" smtClean="0"/>
              <a:t>The Riemann tensor (only sketched by Riemann) </a:t>
            </a:r>
            <a:endParaRPr lang="ru-RU" dirty="0"/>
          </a:p>
        </p:txBody>
      </p:sp>
      <p:pic>
        <p:nvPicPr>
          <p:cNvPr id="9" name="Рисунок 8" descr="txp_fig.png"/>
          <p:cNvPicPr>
            <a:picLocks noChangeAspect="1"/>
          </p:cNvPicPr>
          <p:nvPr>
            <p:custDataLst>
              <p:tags r:id="rId1"/>
            </p:custDataLst>
          </p:nvPr>
        </p:nvPicPr>
        <p:blipFill>
          <a:blip r:embed="rId5" cstate="print">
            <a:clrChange>
              <a:clrFrom>
                <a:srgbClr val="FFFFFF"/>
              </a:clrFrom>
              <a:clrTo>
                <a:srgbClr val="FFFFFF">
                  <a:alpha val="0"/>
                </a:srgbClr>
              </a:clrTo>
            </a:clrChange>
            <a:lum/>
          </a:blip>
          <a:stretch>
            <a:fillRect/>
          </a:stretch>
        </p:blipFill>
        <p:spPr>
          <a:xfrm>
            <a:off x="5358068" y="3071809"/>
            <a:ext cx="3250699" cy="685802"/>
          </a:xfrm>
          <a:prstGeom prst="rect">
            <a:avLst/>
          </a:prstGeom>
          <a:noFill/>
        </p:spPr>
      </p:pic>
      <p:sp>
        <p:nvSpPr>
          <p:cNvPr id="10" name="TextBox 9"/>
          <p:cNvSpPr txBox="1"/>
          <p:nvPr/>
        </p:nvSpPr>
        <p:spPr>
          <a:xfrm>
            <a:off x="5286380" y="2714620"/>
            <a:ext cx="3000396" cy="369332"/>
          </a:xfrm>
          <a:prstGeom prst="rect">
            <a:avLst/>
          </a:prstGeom>
          <a:noFill/>
        </p:spPr>
        <p:txBody>
          <a:bodyPr wrap="square" rtlCol="0">
            <a:spAutoFit/>
          </a:bodyPr>
          <a:lstStyle/>
          <a:p>
            <a:r>
              <a:rPr lang="en-US" dirty="0" smtClean="0"/>
              <a:t>The Riemann tensor</a:t>
            </a:r>
            <a:endParaRPr lang="ru-RU" dirty="0"/>
          </a:p>
        </p:txBody>
      </p:sp>
      <p:sp>
        <p:nvSpPr>
          <p:cNvPr id="11" name="TextBox 10"/>
          <p:cNvSpPr txBox="1"/>
          <p:nvPr/>
        </p:nvSpPr>
        <p:spPr>
          <a:xfrm>
            <a:off x="5214942" y="4071942"/>
            <a:ext cx="3786214" cy="2246769"/>
          </a:xfrm>
          <a:prstGeom prst="rect">
            <a:avLst/>
          </a:prstGeom>
          <a:noFill/>
        </p:spPr>
        <p:txBody>
          <a:bodyPr wrap="square" rtlCol="0">
            <a:spAutoFit/>
          </a:bodyPr>
          <a:lstStyle/>
          <a:p>
            <a:r>
              <a:rPr lang="en-US" sz="2000" b="1" i="1" dirty="0" smtClean="0">
                <a:solidFill>
                  <a:srgbClr val="C00000"/>
                </a:solidFill>
              </a:rPr>
              <a:t>Gregorio Ricci created the Ricci tensor, Luigi Bianchi found the Bianchi identities that were absolutely crucial for Einstein to single out the proper from of the Field Equations of the gravitational field</a:t>
            </a:r>
            <a:endParaRPr lang="ru-RU" sz="2000" b="1" i="1" dirty="0">
              <a:solidFill>
                <a:srgbClr val="C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35732" y="404341"/>
            <a:ext cx="8526780" cy="1905953"/>
            <a:chOff x="85" y="255"/>
            <a:chExt cx="5372" cy="1200"/>
          </a:xfrm>
        </p:grpSpPr>
        <p:sp>
          <p:nvSpPr>
            <p:cNvPr id="15372" name="Text Box 3"/>
            <p:cNvSpPr txBox="1">
              <a:spLocks noChangeArrowheads="1"/>
            </p:cNvSpPr>
            <p:nvPr/>
          </p:nvSpPr>
          <p:spPr bwMode="auto">
            <a:xfrm>
              <a:off x="85" y="257"/>
              <a:ext cx="1327" cy="413"/>
            </a:xfrm>
            <a:prstGeom prst="rect">
              <a:avLst/>
            </a:prstGeom>
            <a:noFill/>
            <a:ln w="9525">
              <a:noFill/>
              <a:miter lim="800000"/>
              <a:headEnd/>
              <a:tailEnd/>
            </a:ln>
          </p:spPr>
          <p:txBody>
            <a:bodyPr lIns="101596" tIns="50796" rIns="101596" bIns="50796">
              <a:spAutoFit/>
            </a:bodyPr>
            <a:lstStyle/>
            <a:p>
              <a:pPr algn="l" eaLnBrk="0" hangingPunct="0"/>
              <a:r>
                <a:rPr lang="en-US" sz="3600" u="sng" dirty="0">
                  <a:solidFill>
                    <a:srgbClr val="FF3300"/>
                  </a:solidFill>
                  <a:latin typeface="Tahoma" pitchFamily="34" charset="0"/>
                </a:rPr>
                <a:t>Einstein</a:t>
              </a:r>
              <a:r>
                <a:rPr lang="en-US" sz="3600" dirty="0">
                  <a:solidFill>
                    <a:srgbClr val="FF3300"/>
                  </a:solidFill>
                  <a:latin typeface="Tahoma" pitchFamily="34" charset="0"/>
                </a:rPr>
                <a:t>:</a:t>
              </a:r>
              <a:endParaRPr lang="en-US" sz="3200" u="sng" dirty="0">
                <a:solidFill>
                  <a:srgbClr val="FF3300"/>
                </a:solidFill>
                <a:latin typeface="Tahoma" pitchFamily="34" charset="0"/>
              </a:endParaRPr>
            </a:p>
          </p:txBody>
        </p:sp>
        <p:pic>
          <p:nvPicPr>
            <p:cNvPr id="15373" name="Picture 4" descr="EINSTEIN"/>
            <p:cNvPicPr>
              <a:picLocks noChangeAspect="1" noChangeArrowheads="1"/>
            </p:cNvPicPr>
            <p:nvPr/>
          </p:nvPicPr>
          <p:blipFill>
            <a:blip r:embed="rId2" cstate="print"/>
            <a:srcRect/>
            <a:stretch>
              <a:fillRect/>
            </a:stretch>
          </p:blipFill>
          <p:spPr bwMode="auto">
            <a:xfrm>
              <a:off x="4604" y="255"/>
              <a:ext cx="853" cy="1200"/>
            </a:xfrm>
            <a:prstGeom prst="rect">
              <a:avLst/>
            </a:prstGeom>
            <a:noFill/>
            <a:ln w="9525">
              <a:noFill/>
              <a:miter lim="800000"/>
              <a:headEnd/>
              <a:tailEnd/>
            </a:ln>
          </p:spPr>
        </p:pic>
      </p:grpSp>
      <p:sp>
        <p:nvSpPr>
          <p:cNvPr id="54277" name="Text Box 5"/>
          <p:cNvSpPr txBox="1">
            <a:spLocks noChangeArrowheads="1"/>
          </p:cNvSpPr>
          <p:nvPr/>
        </p:nvSpPr>
        <p:spPr bwMode="auto">
          <a:xfrm>
            <a:off x="1331595" y="475774"/>
            <a:ext cx="5760720" cy="867251"/>
          </a:xfrm>
          <a:prstGeom prst="rect">
            <a:avLst/>
          </a:prstGeom>
          <a:noFill/>
          <a:ln w="9525">
            <a:noFill/>
            <a:miter lim="800000"/>
            <a:headEnd/>
            <a:tailEnd/>
          </a:ln>
        </p:spPr>
        <p:txBody>
          <a:bodyPr lIns="91436" tIns="45716" rIns="91436" bIns="45716">
            <a:spAutoFit/>
          </a:bodyPr>
          <a:lstStyle/>
          <a:p>
            <a:pPr algn="r" eaLnBrk="0" hangingPunct="0"/>
            <a:r>
              <a:rPr lang="en-US" sz="2500" dirty="0">
                <a:solidFill>
                  <a:schemeClr val="accent2"/>
                </a:solidFill>
                <a:latin typeface="Tahoma" pitchFamily="34" charset="0"/>
              </a:rPr>
              <a:t>Gravity: it is just a question about straight lines</a:t>
            </a:r>
          </a:p>
        </p:txBody>
      </p:sp>
      <p:sp>
        <p:nvSpPr>
          <p:cNvPr id="54278" name="Text Box 6"/>
          <p:cNvSpPr txBox="1">
            <a:spLocks noChangeArrowheads="1"/>
          </p:cNvSpPr>
          <p:nvPr/>
        </p:nvSpPr>
        <p:spPr bwMode="auto">
          <a:xfrm>
            <a:off x="251460" y="1915962"/>
            <a:ext cx="4124802" cy="521493"/>
          </a:xfrm>
          <a:prstGeom prst="rect">
            <a:avLst/>
          </a:prstGeom>
          <a:noFill/>
          <a:ln w="9525">
            <a:noFill/>
            <a:miter lim="800000"/>
            <a:headEnd/>
            <a:tailEnd/>
          </a:ln>
        </p:spPr>
        <p:txBody>
          <a:bodyPr wrap="none" lIns="91436" tIns="45716" rIns="91436" bIns="45716">
            <a:spAutoFit/>
          </a:bodyPr>
          <a:lstStyle/>
          <a:p>
            <a:pPr algn="l" eaLnBrk="0" hangingPunct="0"/>
            <a:r>
              <a:rPr lang="en-US" sz="2800" dirty="0">
                <a:solidFill>
                  <a:schemeClr val="accent2"/>
                </a:solidFill>
                <a:latin typeface="Tahoma" pitchFamily="34" charset="0"/>
              </a:rPr>
              <a:t>Special Relativity (1905):</a:t>
            </a:r>
          </a:p>
        </p:txBody>
      </p:sp>
      <p:grpSp>
        <p:nvGrpSpPr>
          <p:cNvPr id="3" name="Group 7"/>
          <p:cNvGrpSpPr>
            <a:grpSpLocks/>
          </p:cNvGrpSpPr>
          <p:nvPr/>
        </p:nvGrpSpPr>
        <p:grpSpPr bwMode="auto">
          <a:xfrm>
            <a:off x="395764" y="2491740"/>
            <a:ext cx="7436956" cy="410052"/>
            <a:chOff x="249" y="1570"/>
            <a:chExt cx="4685" cy="258"/>
          </a:xfrm>
        </p:grpSpPr>
        <p:sp>
          <p:nvSpPr>
            <p:cNvPr id="15370" name="Text Box 8"/>
            <p:cNvSpPr txBox="1">
              <a:spLocks noChangeArrowheads="1"/>
            </p:cNvSpPr>
            <p:nvPr/>
          </p:nvSpPr>
          <p:spPr bwMode="auto">
            <a:xfrm>
              <a:off x="249" y="1570"/>
              <a:ext cx="4685" cy="258"/>
            </a:xfrm>
            <a:prstGeom prst="rect">
              <a:avLst/>
            </a:prstGeom>
            <a:noFill/>
            <a:ln w="9525">
              <a:noFill/>
              <a:miter lim="800000"/>
              <a:headEnd/>
              <a:tailEnd/>
            </a:ln>
          </p:spPr>
          <p:txBody>
            <a:bodyPr wrap="none" lIns="101596" tIns="50796" rIns="101596" bIns="50796">
              <a:spAutoFit/>
            </a:bodyPr>
            <a:lstStyle/>
            <a:p>
              <a:pPr algn="l" eaLnBrk="0" hangingPunct="0"/>
              <a:r>
                <a:rPr lang="en-US" sz="2000" dirty="0">
                  <a:latin typeface="Tahoma" pitchFamily="34" charset="0"/>
                </a:rPr>
                <a:t>Space and time are merged together                      </a:t>
              </a:r>
              <a:r>
                <a:rPr lang="en-US" sz="2000" u="sng" dirty="0">
                  <a:solidFill>
                    <a:srgbClr val="FF3300"/>
                  </a:solidFill>
                  <a:latin typeface="Tahoma" pitchFamily="34" charset="0"/>
                </a:rPr>
                <a:t>Space-Time</a:t>
              </a:r>
              <a:endParaRPr lang="en-US" sz="2000" dirty="0">
                <a:latin typeface="Tahoma" pitchFamily="34" charset="0"/>
              </a:endParaRPr>
            </a:p>
          </p:txBody>
        </p:sp>
        <p:sp>
          <p:nvSpPr>
            <p:cNvPr id="15371" name="AutoShape 9"/>
            <p:cNvSpPr>
              <a:spLocks noChangeArrowheads="1"/>
            </p:cNvSpPr>
            <p:nvPr/>
          </p:nvSpPr>
          <p:spPr bwMode="auto">
            <a:xfrm>
              <a:off x="3334" y="1570"/>
              <a:ext cx="432" cy="258"/>
            </a:xfrm>
            <a:prstGeom prst="rightArrow">
              <a:avLst>
                <a:gd name="adj1" fmla="val 50000"/>
                <a:gd name="adj2" fmla="val 41860"/>
              </a:avLst>
            </a:prstGeom>
            <a:solidFill>
              <a:srgbClr val="FF0000"/>
            </a:solidFill>
            <a:ln w="9525">
              <a:solidFill>
                <a:schemeClr val="tx1"/>
              </a:solidFill>
              <a:miter lim="800000"/>
              <a:headEnd/>
              <a:tailEnd/>
            </a:ln>
          </p:spPr>
          <p:txBody>
            <a:bodyPr wrap="none" anchor="ctr"/>
            <a:lstStyle/>
            <a:p>
              <a:endParaRPr lang="it-IT"/>
            </a:p>
          </p:txBody>
        </p:sp>
      </p:grpSp>
      <p:sp>
        <p:nvSpPr>
          <p:cNvPr id="54282" name="Text Box 10"/>
          <p:cNvSpPr txBox="1">
            <a:spLocks noChangeArrowheads="1"/>
          </p:cNvSpPr>
          <p:nvPr/>
        </p:nvSpPr>
        <p:spPr bwMode="auto">
          <a:xfrm>
            <a:off x="251460" y="2924659"/>
            <a:ext cx="4231958" cy="521493"/>
          </a:xfrm>
          <a:prstGeom prst="rect">
            <a:avLst/>
          </a:prstGeom>
          <a:noFill/>
          <a:ln w="9525">
            <a:noFill/>
            <a:miter lim="800000"/>
            <a:headEnd/>
            <a:tailEnd/>
          </a:ln>
        </p:spPr>
        <p:txBody>
          <a:bodyPr wrap="none" lIns="91436" tIns="45716" rIns="91436" bIns="45716">
            <a:spAutoFit/>
          </a:bodyPr>
          <a:lstStyle/>
          <a:p>
            <a:pPr algn="l" eaLnBrk="0" hangingPunct="0"/>
            <a:r>
              <a:rPr lang="en-US" sz="2800" dirty="0">
                <a:solidFill>
                  <a:schemeClr val="accent2"/>
                </a:solidFill>
                <a:latin typeface="Tahoma" pitchFamily="34" charset="0"/>
              </a:rPr>
              <a:t>General Relativity (1915):</a:t>
            </a:r>
          </a:p>
        </p:txBody>
      </p:sp>
      <p:sp>
        <p:nvSpPr>
          <p:cNvPr id="54283" name="Text Box 11"/>
          <p:cNvSpPr txBox="1">
            <a:spLocks noChangeArrowheads="1"/>
          </p:cNvSpPr>
          <p:nvPr/>
        </p:nvSpPr>
        <p:spPr bwMode="auto">
          <a:xfrm>
            <a:off x="324327" y="3573304"/>
            <a:ext cx="8446770" cy="397193"/>
          </a:xfrm>
          <a:prstGeom prst="rect">
            <a:avLst/>
          </a:prstGeom>
          <a:noFill/>
          <a:ln w="9525">
            <a:noFill/>
            <a:miter lim="800000"/>
            <a:headEnd/>
            <a:tailEnd/>
          </a:ln>
        </p:spPr>
        <p:txBody>
          <a:bodyPr lIns="91436" tIns="45716" rIns="91436" bIns="45716">
            <a:spAutoFit/>
          </a:bodyPr>
          <a:lstStyle/>
          <a:p>
            <a:pPr algn="l" eaLnBrk="0" hangingPunct="0"/>
            <a:r>
              <a:rPr lang="en-US" sz="2000" dirty="0">
                <a:latin typeface="Tahoma" pitchFamily="34" charset="0"/>
              </a:rPr>
              <a:t>Gravity is a manifestation of space-time curvature.</a:t>
            </a:r>
          </a:p>
        </p:txBody>
      </p:sp>
      <p:pic>
        <p:nvPicPr>
          <p:cNvPr id="54284" name="Picture 12" descr="CURVED"/>
          <p:cNvPicPr>
            <a:picLocks noChangeAspect="1" noChangeArrowheads="1"/>
          </p:cNvPicPr>
          <p:nvPr/>
        </p:nvPicPr>
        <p:blipFill>
          <a:blip r:embed="rId3" cstate="print"/>
          <a:srcRect/>
          <a:stretch>
            <a:fillRect/>
          </a:stretch>
        </p:blipFill>
        <p:spPr bwMode="auto">
          <a:xfrm>
            <a:off x="540068" y="4076224"/>
            <a:ext cx="6705124" cy="2353151"/>
          </a:xfrm>
          <a:prstGeom prst="rect">
            <a:avLst/>
          </a:prstGeom>
          <a:noFill/>
          <a:ln w="9525">
            <a:noFill/>
            <a:miter lim="800000"/>
            <a:headEnd/>
            <a:tailEnd/>
          </a:ln>
        </p:spPr>
      </p:pic>
      <p:sp>
        <p:nvSpPr>
          <p:cNvPr id="54285" name="Text Box 13"/>
          <p:cNvSpPr txBox="1">
            <a:spLocks noChangeArrowheads="1"/>
          </p:cNvSpPr>
          <p:nvPr/>
        </p:nvSpPr>
        <p:spPr bwMode="auto">
          <a:xfrm>
            <a:off x="395764" y="1052997"/>
            <a:ext cx="4754880" cy="830989"/>
          </a:xfrm>
          <a:prstGeom prst="rect">
            <a:avLst/>
          </a:prstGeom>
          <a:noFill/>
          <a:ln w="12700">
            <a:noFill/>
            <a:miter lim="800000"/>
            <a:headEnd/>
            <a:tailEnd/>
          </a:ln>
          <a:effectLst/>
        </p:spPr>
        <p:txBody>
          <a:bodyPr lIns="91436" tIns="45716" rIns="91436" bIns="45716">
            <a:spAutoFit/>
          </a:bodyPr>
          <a:lstStyle/>
          <a:p>
            <a:pPr algn="l" eaLnBrk="0" hangingPunct="0">
              <a:spcBef>
                <a:spcPct val="50000"/>
              </a:spcBef>
              <a:defRPr/>
            </a:pPr>
            <a:r>
              <a:rPr lang="it-IT" sz="2400" dirty="0">
                <a:effectLst>
                  <a:outerShdw blurRad="38100" dist="38100" dir="2700000" algn="tl">
                    <a:srgbClr val="FFFFFF"/>
                  </a:outerShdw>
                </a:effectLst>
                <a:latin typeface="Times New Roman" pitchFamily="18" charset="0"/>
              </a:rPr>
              <a:t>In </a:t>
            </a:r>
            <a:r>
              <a:rPr lang="it-IT" sz="2400" dirty="0" err="1">
                <a:effectLst>
                  <a:outerShdw blurRad="38100" dist="38100" dir="2700000" algn="tl">
                    <a:srgbClr val="FFFFFF"/>
                  </a:outerShdw>
                </a:effectLst>
                <a:latin typeface="Times New Roman" pitchFamily="18" charset="0"/>
              </a:rPr>
              <a:t>curved</a:t>
            </a:r>
            <a:r>
              <a:rPr lang="it-IT" sz="2400" dirty="0">
                <a:effectLst>
                  <a:outerShdw blurRad="38100" dist="38100" dir="2700000" algn="tl">
                    <a:srgbClr val="FFFFFF"/>
                  </a:outerShdw>
                </a:effectLst>
                <a:latin typeface="Times New Roman" pitchFamily="18" charset="0"/>
              </a:rPr>
              <a:t> </a:t>
            </a:r>
            <a:r>
              <a:rPr lang="it-IT" sz="2400" dirty="0" err="1">
                <a:effectLst>
                  <a:outerShdw blurRad="38100" dist="38100" dir="2700000" algn="tl">
                    <a:srgbClr val="FFFFFF"/>
                  </a:outerShdw>
                </a:effectLst>
                <a:latin typeface="Times New Roman" pitchFamily="18" charset="0"/>
              </a:rPr>
              <a:t>space</a:t>
            </a:r>
            <a:r>
              <a:rPr lang="it-IT" sz="2400" dirty="0">
                <a:effectLst>
                  <a:outerShdw blurRad="38100" dist="38100" dir="2700000" algn="tl">
                    <a:srgbClr val="FFFFFF"/>
                  </a:outerShdw>
                </a:effectLst>
                <a:latin typeface="Times New Roman" pitchFamily="18" charset="0"/>
              </a:rPr>
              <a:t> </a:t>
            </a:r>
            <a:r>
              <a:rPr lang="it-IT" sz="2400" dirty="0" err="1">
                <a:effectLst>
                  <a:outerShdw blurRad="38100" dist="38100" dir="2700000" algn="tl">
                    <a:srgbClr val="FFFFFF"/>
                  </a:outerShdw>
                </a:effectLst>
                <a:latin typeface="Times New Roman" pitchFamily="18" charset="0"/>
              </a:rPr>
              <a:t>straight</a:t>
            </a:r>
            <a:r>
              <a:rPr lang="it-IT" sz="2400" dirty="0">
                <a:effectLst>
                  <a:outerShdw blurRad="38100" dist="38100" dir="2700000" algn="tl">
                    <a:srgbClr val="FFFFFF"/>
                  </a:outerShdw>
                </a:effectLst>
                <a:latin typeface="Times New Roman" pitchFamily="18" charset="0"/>
              </a:rPr>
              <a:t> </a:t>
            </a:r>
            <a:r>
              <a:rPr lang="it-IT" sz="2400" dirty="0" err="1">
                <a:effectLst>
                  <a:outerShdw blurRad="38100" dist="38100" dir="2700000" algn="tl">
                    <a:srgbClr val="FFFFFF"/>
                  </a:outerShdw>
                </a:effectLst>
                <a:latin typeface="Times New Roman" pitchFamily="18" charset="0"/>
              </a:rPr>
              <a:t>lines</a:t>
            </a:r>
            <a:r>
              <a:rPr lang="it-IT" sz="2400" dirty="0">
                <a:effectLst>
                  <a:outerShdw blurRad="38100" dist="38100" dir="2700000" algn="tl">
                    <a:srgbClr val="FFFFFF"/>
                  </a:outerShdw>
                </a:effectLst>
                <a:latin typeface="Times New Roman" pitchFamily="18" charset="0"/>
              </a:rPr>
              <a:t> </a:t>
            </a:r>
            <a:r>
              <a:rPr lang="it-IT" sz="2400" dirty="0" err="1">
                <a:effectLst>
                  <a:outerShdw blurRad="38100" dist="38100" dir="2700000" algn="tl">
                    <a:srgbClr val="FFFFFF"/>
                  </a:outerShdw>
                </a:effectLst>
                <a:latin typeface="Times New Roman" pitchFamily="18" charset="0"/>
              </a:rPr>
              <a:t>differ</a:t>
            </a:r>
            <a:r>
              <a:rPr lang="it-IT" sz="2400" dirty="0">
                <a:effectLst>
                  <a:outerShdw blurRad="38100" dist="38100" dir="2700000" algn="tl">
                    <a:srgbClr val="FFFFFF"/>
                  </a:outerShdw>
                </a:effectLst>
                <a:latin typeface="Times New Roman" pitchFamily="18" charset="0"/>
              </a:rPr>
              <a:t> </a:t>
            </a:r>
            <a:r>
              <a:rPr lang="it-IT" sz="2400" dirty="0" err="1">
                <a:effectLst>
                  <a:outerShdw blurRad="38100" dist="38100" dir="2700000" algn="tl">
                    <a:srgbClr val="FFFFFF"/>
                  </a:outerShdw>
                </a:effectLst>
                <a:latin typeface="Times New Roman" pitchFamily="18" charset="0"/>
              </a:rPr>
              <a:t>from</a:t>
            </a:r>
            <a:r>
              <a:rPr lang="it-IT" sz="2400" dirty="0">
                <a:effectLst>
                  <a:outerShdw blurRad="38100" dist="38100" dir="2700000" algn="tl">
                    <a:srgbClr val="FFFFFF"/>
                  </a:outerShdw>
                </a:effectLst>
                <a:latin typeface="Times New Roman" pitchFamily="18" charset="0"/>
              </a:rPr>
              <a:t> the </a:t>
            </a:r>
            <a:r>
              <a:rPr lang="it-IT" sz="2400" dirty="0" err="1">
                <a:effectLst>
                  <a:outerShdw blurRad="38100" dist="38100" dir="2700000" algn="tl">
                    <a:srgbClr val="FFFFFF"/>
                  </a:outerShdw>
                </a:effectLst>
                <a:latin typeface="Times New Roman" pitchFamily="18" charset="0"/>
              </a:rPr>
              <a:t>usual</a:t>
            </a:r>
            <a:r>
              <a:rPr lang="it-IT" sz="2400" dirty="0">
                <a:effectLst>
                  <a:outerShdw blurRad="38100" dist="38100" dir="2700000" algn="tl">
                    <a:srgbClr val="FFFFFF"/>
                  </a:outerShdw>
                </a:effectLst>
                <a:latin typeface="Times New Roman" pitchFamily="18" charset="0"/>
              </a:rPr>
              <a:t> </a:t>
            </a:r>
            <a:r>
              <a:rPr lang="it-IT" sz="2400" dirty="0" err="1">
                <a:effectLst>
                  <a:outerShdw blurRad="38100" dist="38100" dir="2700000" algn="tl">
                    <a:srgbClr val="FFFFFF"/>
                  </a:outerShdw>
                </a:effectLst>
                <a:latin typeface="Times New Roman" pitchFamily="18" charset="0"/>
              </a:rPr>
              <a:t>ones</a:t>
            </a:r>
            <a:r>
              <a:rPr lang="it-IT" sz="2400" dirty="0">
                <a:effectLst>
                  <a:outerShdw blurRad="38100" dist="38100" dir="2700000" algn="tl">
                    <a:srgbClr val="FFFFFF"/>
                  </a:outerShdw>
                </a:effectLst>
                <a:latin typeface="Times New Roman" pitchFamily="18" charset="0"/>
              </a:rPr>
              <a:t> </a:t>
            </a:r>
            <a:r>
              <a:rPr lang="it-IT" sz="2400" dirty="0" err="1">
                <a:effectLst>
                  <a:outerShdw blurRad="38100" dist="38100" dir="2700000" algn="tl">
                    <a:srgbClr val="FFFFFF"/>
                  </a:outerShdw>
                </a:effectLst>
                <a:latin typeface="Times New Roman" pitchFamily="18" charset="0"/>
              </a:rPr>
              <a:t>of</a:t>
            </a:r>
            <a:r>
              <a:rPr lang="it-IT" sz="2400" dirty="0">
                <a:effectLst>
                  <a:outerShdw blurRad="38100" dist="38100" dir="2700000" algn="tl">
                    <a:srgbClr val="FFFFFF"/>
                  </a:outerShdw>
                </a:effectLst>
                <a:latin typeface="Times New Roman" pitchFamily="18" charset="0"/>
              </a:rPr>
              <a:t> </a:t>
            </a:r>
            <a:r>
              <a:rPr lang="it-IT" sz="2400" dirty="0" err="1">
                <a:effectLst>
                  <a:outerShdw blurRad="38100" dist="38100" dir="2700000" algn="tl">
                    <a:srgbClr val="FFFFFF"/>
                  </a:outerShdw>
                </a:effectLst>
                <a:latin typeface="Times New Roman" pitchFamily="18" charset="0"/>
              </a:rPr>
              <a:t>flat</a:t>
            </a:r>
            <a:r>
              <a:rPr lang="it-IT" sz="2400" dirty="0">
                <a:effectLst>
                  <a:outerShdw blurRad="38100" dist="38100" dir="2700000" algn="tl">
                    <a:srgbClr val="FFFFFF"/>
                  </a:outerShdw>
                </a:effectLst>
                <a:latin typeface="Times New Roman" pitchFamily="18" charset="0"/>
              </a:rPr>
              <a:t> </a:t>
            </a:r>
            <a:r>
              <a:rPr lang="it-IT" sz="2400" dirty="0" err="1">
                <a:effectLst>
                  <a:outerShdw blurRad="38100" dist="38100" dir="2700000" algn="tl">
                    <a:srgbClr val="FFFFFF"/>
                  </a:outerShdw>
                </a:effectLst>
                <a:latin typeface="Times New Roman" pitchFamily="18" charset="0"/>
              </a:rPr>
              <a:t>space</a:t>
            </a:r>
            <a:r>
              <a:rPr lang="it-IT" sz="2400" dirty="0">
                <a:effectLst>
                  <a:outerShdw blurRad="38100" dist="38100" dir="2700000" algn="tl">
                    <a:srgbClr val="FFFFFF"/>
                  </a:outerShdw>
                </a:effectLst>
                <a:latin typeface="Times New Roman" pitchFamily="18" charset="0"/>
              </a:rPr>
              <a:t>....!</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LENOVO@EFDCDGNZUVW0Y5J4" val="5793"/>
  <p:tag name="TEXPOINTINIT" val=""/>
  <p:tag name="USEAMSFONTS" val="True"/>
  <p:tag name="EMBEDFONTS" val="False"/>
  <p:tag name="USEBOLDAMS" val="False"/>
  <p:tag name="DEFAULTDISPLAYSOURCE" val="\documentclass{slides}\pagestyle{empty}&#10;\begin{document}&#10;\begin{equation}&#10;d=0&#10;\end{equation}&#10;\end{document}&#10;"/>
  <p:tag name="TEX2PS" val="latex $(base).tex; dvips -D $(res) -E -o $(base).ps $(base).dvi"/>
  <p:tag name="EXTERNALEDITCOMMAND" val="notepad %"/>
  <p:tag name="GHOSTSCRIPTCOMMAND" val="C:\gs\gs7.04\bin\gswin32c"/>
  <p:tag name="DEFAULTBITMAP" val="pngmono"/>
  <p:tag name="DEFAULTBLEND" val="False"/>
  <p:tag name="DEFAULTTRANSPARENT" val="False"/>
  <p:tag name="DEFAULTWORKAROUNDTRANSPARENCYBUG" val="False"/>
  <p:tag name="DEFAULTRESOLUTION" val="1200"/>
  <p:tag name="DEFAULTMAGNIFICATION" val="2"/>
  <p:tag name="DEFAULTFONTSIZE" val="10"/>
  <p:tag name="DEFAULTWIDTH" val="486"/>
  <p:tag name="DEFAULTHEIGHT" val="430"/>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v_f \, = \, \sqrt{\frac{2GM}{R}} \, &gt; \, c&#10;\end{eqnarray*}&#10;\end{document}&#10;"/>
  <p:tag name="EXTERNALNAME" val="txp_fig"/>
  <p:tag name="BLEND" val="False"/>
  <p:tag name="TRANSPARENT" val="True"/>
  <p:tag name="KEEPFILES" val="False"/>
  <p:tag name="DEBUGPAUSE" val="False"/>
  <p:tag name="RESOLUTION" val="1200"/>
  <p:tag name="TIMEOUT" val="(none)"/>
  <p:tag name="BOXWIDTH" val="385"/>
  <p:tag name="BOXHEIGHT" val="362"/>
  <p:tag name="BOXFONT" val="10"/>
  <p:tag name="BOXWRAP" val="False"/>
  <p:tag name="WORKAROUNDTRANSPARENCYBUG" val="False"/>
  <p:tag name="ALLOWFONTSUBSTITUTION" val="False"/>
  <p:tag name="BITMAPFORMAT" val="pngmono"/>
  <p:tag name="ORIGWIDTH" val="175"/>
  <p:tag name="PICTUREFILESIZE" val="11391"/>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R \, &lt; \, 2 \, r&#10;\end{eqnarray*}&#10;\end{document}&#10;"/>
  <p:tag name="EXTERNALNAME" val="txp_fig"/>
  <p:tag name="BLEND" val="False"/>
  <p:tag name="TRANSPARENT" val="True"/>
  <p:tag name="KEEPFILES" val="False"/>
  <p:tag name="DEBUGPAUSE" val="False"/>
  <p:tag name="RESOLUTION" val="1200"/>
  <p:tag name="TIMEOUT" val="(none)"/>
  <p:tag name="BOXWIDTH" val="385"/>
  <p:tag name="BOXHEIGHT" val="362"/>
  <p:tag name="BOXFONT" val="10"/>
  <p:tag name="BOXWRAP" val="False"/>
  <p:tag name="WORKAROUNDTRANSPARENCYBUG" val="False"/>
  <p:tag name="ALLOWFONTSUBSTITUTION" val="False"/>
  <p:tag name="BITMAPFORMAT" val="pngmono"/>
  <p:tag name="ORIGWIDTH" val="76"/>
  <p:tag name="PICTUREFILESIZE" val="3188"/>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ds^2 = - g_{\mu\nu} (x) dx^\mu \, dx^\nu $$&#10;\end{document}&#10;"/>
  <p:tag name="EXTERNALNAME" val="txp_fig"/>
  <p:tag name="BLEND" val="False"/>
  <p:tag name="TRANSPARENT" val="True"/>
  <p:tag name="KEEPFILES" val="False"/>
  <p:tag name="DEBUGPAUSE" val="False"/>
  <p:tag name="RESOLUTION" val="1200"/>
  <p:tag name="TIMEOUT" val="(none)"/>
  <p:tag name="BOXWIDTH" val="546"/>
  <p:tag name="BOXHEIGHT" val="443"/>
  <p:tag name="BOXFONT" val="10"/>
  <p:tag name="BOXWRAP" val="True"/>
  <p:tag name="WORKAROUNDTRANSPARENCYBUG" val="False"/>
  <p:tag name="ALLOWFONTSUBSTITUTION" val="False"/>
  <p:tag name="BITMAPFORMAT" val="pngmono"/>
  <p:tag name="ORIGWIDTH" val="210"/>
  <p:tag name="PICTUREFILESIZE" val="11356"/>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ds^2 \, = \, - \, \left(1-\frac{2r}{R}\right) \, dt^2 \, + \,&#10;\left( 1- \frac{2r}{R}\right)^{-1} \, dR^2 \, + \, R^2 \, \left( d\theta^2 + \sin^2\theta \, d\phi^2\right) $$&#10;\end{document}&#10;"/>
  <p:tag name="EXTERNALNAME" val="txp_fig"/>
  <p:tag name="BLEND" val="Falso"/>
  <p:tag name="TRANSPARENT" val="Falso"/>
  <p:tag name="KEEPFILES" val="Falso"/>
  <p:tag name="DEBUGPAUSE" val="Falso"/>
  <p:tag name="RESOLUTION" val="1200"/>
  <p:tag name="TIMEOUT" val="(none)"/>
  <p:tag name="BOXWIDTH" val="546"/>
  <p:tag name="BOXHEIGHT" val="443"/>
  <p:tag name="BOXFONT" val="10"/>
  <p:tag name="BOXWRAP" val="Vero"/>
  <p:tag name="WORKAROUNDTRANSPARENCYBUG" val="Falso"/>
  <p:tag name="ALLOWFONTSUBSTITUTION" val="Falso"/>
  <p:tag name="BITMAPFORMAT" val="pngmono"/>
  <p:tag name="ORIGWIDTH" val="628,9813"/>
  <p:tag name="PICTUREFILESIZE" val="35892"/>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     ds^2_{RN}&amp;= &amp;  -&#10;    \left( 1 - \frac{2m}{r} + \frac{q^2}{r^2}\right)\, dt^2  +  \left( 1 - \frac{2m}{r} + \frac{q^2}{r^2}\right)^{-1}&#10;    dr^2 \\&#10;&amp;&amp; +  r^2 \, \left ( d\theta^2 \, + \, \sin^2 d\phi^2\right)&#10; \end{eqnarray*}&#10;\end{document}&#10;"/>
  <p:tag name="EXTERNALNAME" val="txp_fig"/>
  <p:tag name="BLEND" val="Falso"/>
  <p:tag name="TRANSPARENT" val="Falso"/>
  <p:tag name="KEEPFILES" val="Falso"/>
  <p:tag name="DEBUGPAUSE" val="Falso"/>
  <p:tag name="RESOLUTION" val="1200"/>
  <p:tag name="TIMEOUT" val="(none)"/>
  <p:tag name="BOXWIDTH" val="546"/>
  <p:tag name="BOXHEIGHT" val="443"/>
  <p:tag name="BOXFONT" val="10"/>
  <p:tag name="BOXWRAP" val="Falso"/>
  <p:tag name="WORKAROUNDTRANSPARENCYBUG" val="Falso"/>
  <p:tag name="ALLOWFONTSUBSTITUTION" val="Falso"/>
  <p:tag name="BITMAPFORMAT" val="pngmono"/>
  <p:tag name="ORIGWIDTH" val="546,0011"/>
  <p:tag name="PICTUREFILESIZE" val="47251"/>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F \, = \, - \, \frac{\sqrt{2} \, q}{\kappa} \, \frac{1}{r^2} \, dt \, \wedge \, dr&#10;\end{eqnarray*}&#10;\end{document}&#10;"/>
  <p:tag name="EXTERNALNAME" val="txp_fig"/>
  <p:tag name="BLEND" val="Falso"/>
  <p:tag name="TRANSPARENT" val="Falso"/>
  <p:tag name="KEEPFILES" val="Falso"/>
  <p:tag name="DEBUGPAUSE" val="Falso"/>
  <p:tag name="RESOLUTION" val="1200"/>
  <p:tag name="TIMEOUT" val="(none)"/>
  <p:tag name="BOXWIDTH" val="546"/>
  <p:tag name="BOXHEIGHT" val="443"/>
  <p:tag name="BOXFONT" val="10"/>
  <p:tag name="BOXWRAP" val="Falso"/>
  <p:tag name="WORKAROUNDTRANSPARENCYBUG" val="Falso"/>
  <p:tag name="ALLOWFONTSUBSTITUTION" val="Falso"/>
  <p:tag name="BITMAPFORMAT" val="pngmono"/>
  <p:tag name="ORIGWIDTH" val="219,9605"/>
  <p:tag name="PICTUREFILESIZE" val="11681"/>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m \, \ge \, |q|&#10;\end{eqnarray*}&#10;\end{document}&#10;"/>
  <p:tag name="EXTERNALNAME" val="txp_fig"/>
  <p:tag name="BLEND" val="Falso"/>
  <p:tag name="TRANSPARENT" val="Vero"/>
  <p:tag name="KEEPFILES" val="Falso"/>
  <p:tag name="DEBUGPAUSE" val="Falso"/>
  <p:tag name="RESOLUTION" val="1200"/>
  <p:tag name="TIMEOUT" val="(none)"/>
  <p:tag name="BOXWIDTH" val="348"/>
  <p:tag name="BOXHEIGHT" val="200"/>
  <p:tag name="BOXFONT" val="10"/>
  <p:tag name="BOXWRAP" val="Falso"/>
  <p:tag name="WORKAROUNDTRANSPARENCYBUG" val="Falso"/>
  <p:tag name="ALLOWFONTSUBSTITUTION" val="Falso"/>
  <p:tag name="BITMAPFORMAT" val="pngmono"/>
  <p:tag name="ORIGWIDTH" val="73,98016"/>
  <p:tag name="PICTUREFILESIZE" val="3222"/>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rho_\pm = m \pm \sqrt{m^2-q^2}&#10;\end{eqnarray*}&#10;\end{document}&#10;"/>
  <p:tag name="EXTERNALNAME" val="txp_fig"/>
  <p:tag name="BLEND" val="Falso"/>
  <p:tag name="TRANSPARENT" val="Falso"/>
  <p:tag name="KEEPFILES" val="Falso"/>
  <p:tag name="DEBUGPAUSE" val="Falso"/>
  <p:tag name="RESOLUTION" val="1200"/>
  <p:tag name="TIMEOUT" val="(none)"/>
  <p:tag name="BOXWIDTH" val="348"/>
  <p:tag name="BOXHEIGHT" val="200"/>
  <p:tag name="BOXFONT" val="10"/>
  <p:tag name="BOXWRAP" val="Falso"/>
  <p:tag name="WORKAROUNDTRANSPARENCYBUG" val="Falso"/>
  <p:tag name="ALLOWFONTSUBSTITUTION" val="Falso"/>
  <p:tag name="BITMAPFORMAT" val="pngmono"/>
  <p:tag name="ORIGWIDTH" val="193,9804"/>
  <p:tag name="PICTUREFILESIZE" val="8331"/>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m\le |q|&#10;\end{eqnarray*}&#10;\end{document}&#10;"/>
  <p:tag name="EXTERNALNAME" val="txp_fig"/>
  <p:tag name="BLEND" val="Falso"/>
  <p:tag name="TRANSPARENT" val="Vero"/>
  <p:tag name="KEEPFILES" val="Falso"/>
  <p:tag name="DEBUGPAUSE" val="Falso"/>
  <p:tag name="RESOLUTION" val="1200"/>
  <p:tag name="TIMEOUT" val="(none)"/>
  <p:tag name="BOXWIDTH" val="446"/>
  <p:tag name="BOXHEIGHT" val="302"/>
  <p:tag name="BOXFONT" val="10"/>
  <p:tag name="BOXWRAP" val="Falso"/>
  <p:tag name="WORKAROUNDTRANSPARENCYBUG" val="Falso"/>
  <p:tag name="ALLOWFONTSUBSTITUTION" val="Falso"/>
  <p:tag name="BITMAPFORMAT" val="pngmono"/>
  <p:tag name="ORIGWIDTH" val="66,00016"/>
  <p:tag name="PICTUREFILESIZE" val="3177"/>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ds^2 \, = \, -dt^2 \, \left( 1- \frac{2 m}{\rho}+\frac{q}{\rho^2}&#10;\right) + d\rho^2 \, \left( 1- \frac{2 m}{\rho}+\frac{q}{\rho^2}&#10;\right)^{-1} + \rho^2 \, d\Omega^2&#10;\end{eqnarray*}&#10;\end{document}&#10;"/>
  <p:tag name="EXTERNALNAME" val="txp_fig"/>
  <p:tag name="BLEND" val="Falso"/>
  <p:tag name="TRANSPARENT" val="Vero"/>
  <p:tag name="KEEPFILES" val="Falso"/>
  <p:tag name="DEBUGPAUSE" val="Falso"/>
  <p:tag name="RESOLUTION" val="1200"/>
  <p:tag name="TIMEOUT" val="(none)"/>
  <p:tag name="BOXWIDTH" val="348"/>
  <p:tag name="BOXHEIGHT" val="200"/>
  <p:tag name="BOXFONT" val="10"/>
  <p:tag name="BOXWRAP" val="Falso"/>
  <p:tag name="WORKAROUNDTRANSPARENCYBUG" val="Falso"/>
  <p:tag name="ALLOWFONTSUBSTITUTION" val="Falso"/>
  <p:tag name="BITMAPFORMAT" val="pngmono"/>
  <p:tag name="ORIGWIDTH" val="609,0013"/>
  <p:tag name="PICTUREFILESIZE" val="35514"/>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ds^2 \, = \, g_{ij}dx^i \otimes dx^j&#10;\end{eqnarray*}&#10;\end{document}&#10;"/>
  <p:tag name="EXTERNALNAME" val="txp_fig"/>
  <p:tag name="BLEND" val="False"/>
  <p:tag name="TRANSPARENT" val="True"/>
  <p:tag name="KEEPFILES" val="False"/>
  <p:tag name="DEBUGPAUSE" val="False"/>
  <p:tag name="RESOLUTION" val="1200"/>
  <p:tag name="TIMEOUT" val="(none)"/>
  <p:tag name="BOXWIDTH" val="486"/>
  <p:tag name="BOXHEIGHT" val="430"/>
  <p:tag name="BOXFONT" val="10"/>
  <p:tag name="BOXWRAP" val="False"/>
  <p:tag name="WORKAROUNDTRANSPARENCYBUG" val="False"/>
  <p:tag name="ALLOWFONTSUBSTITUTION" val="False"/>
  <p:tag name="BITMAPFORMAT" val="pngmono"/>
  <p:tag name="ORIGWIDTH" val="178,9804"/>
  <p:tag name="PICTUREFILESIZE" val="11254"/>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  \frac{dp}{dr}  = - \rho_0 \, \frac{M(r)}{r^2} = -\frac{4}{3} \, \pi \, \rho_0 \, r&#10;\label{newtequa}&#10;\end{eqnarray*}&#10;\end{document}&#10;"/>
  <p:tag name="EXTERNALNAME" val="txp_fig"/>
  <p:tag name="BLEND" val="Falso"/>
  <p:tag name="TRANSPARENT" val="Vero"/>
  <p:tag name="KEEPFILES" val="Falso"/>
  <p:tag name="DEBUGPAUSE" val="Falso"/>
  <p:tag name="RESOLUTION" val="1200"/>
  <p:tag name="TIMEOUT" val="(none)"/>
  <p:tag name="BOXWIDTH" val="446"/>
  <p:tag name="BOXHEIGHT" val="302"/>
  <p:tag name="BOXFONT" val="10"/>
  <p:tag name="BOXWRAP" val="Falso"/>
  <p:tag name="WORKAROUNDTRANSPARENCYBUG" val="Falso"/>
  <p:tag name="ALLOWFONTSUBSTITUTION" val="Falso"/>
  <p:tag name="BITMAPFORMAT" val="pngmono"/>
  <p:tag name="ORIGWIDTH" val="265,9806"/>
  <p:tag name="PICTUREFILESIZE" val="15703"/>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  p(r) = \frac{3}{8 \pi} \, \frac{\overline{M}^2}{R^4}\left[ 1 - \left( \frac{r}{R}\right)^2 \right]&#10;\end{eqnarray*}&#10;\end{document}&#10;"/>
  <p:tag name="EXTERNALNAME" val="txp_fig"/>
  <p:tag name="BLEND" val="Falso"/>
  <p:tag name="TRANSPARENT" val="Vero"/>
  <p:tag name="KEEPFILES" val="Falso"/>
  <p:tag name="DEBUGPAUSE" val="Falso"/>
  <p:tag name="RESOLUTION" val="1200"/>
  <p:tag name="TIMEOUT" val="(none)"/>
  <p:tag name="BOXWIDTH" val="446"/>
  <p:tag name="BOXHEIGHT" val="302"/>
  <p:tag name="BOXFONT" val="10"/>
  <p:tag name="BOXWRAP" val="Falso"/>
  <p:tag name="WORKAROUNDTRANSPARENCYBUG" val="Falso"/>
  <p:tag name="ALLOWFONTSUBSTITUTION" val="Falso"/>
  <p:tag name="BITMAPFORMAT" val="pngmono"/>
  <p:tag name="ORIGWIDTH" val="250,9805"/>
  <p:tag name="PICTUREFILESIZE" val="17687"/>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   \frac{d}{dr} p(r) = -\left( p+\rho \right)  \, \frac{M(r) +4 \pi r^3 \, p(r)}{r&#10;   \left[ r- 2 M(r)\right] }&#10;\label{oppevolk}&#10;\end{eqnarray*}&#10;\end{document}&#10;"/>
  <p:tag name="EXTERNALNAME" val="txp_fig"/>
  <p:tag name="BLEND" val="Falso"/>
  <p:tag name="TRANSPARENT" val="Vero"/>
  <p:tag name="KEEPFILES" val="Falso"/>
  <p:tag name="DEBUGPAUSE" val="Falso"/>
  <p:tag name="RESOLUTION" val="1200"/>
  <p:tag name="TIMEOUT" val="(none)"/>
  <p:tag name="BOXWIDTH" val="446"/>
  <p:tag name="BOXHEIGHT" val="302"/>
  <p:tag name="BOXFONT" val="10"/>
  <p:tag name="BOXWRAP" val="Falso"/>
  <p:tag name="WORKAROUNDTRANSPARENCYBUG" val="Falso"/>
  <p:tag name="ALLOWFONTSUBSTITUTION" val="Falso"/>
  <p:tag name="BITMAPFORMAT" val="pngmono"/>
  <p:tag name="ORIGWIDTH" val="361,9807"/>
  <p:tag name="PICTUREFILESIZE" val="26974"/>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frac{R}{GM/c^2} \, &gt; \, \frac{9}{4}&#10;\end{eqnarray*}&#10;\end{document}&#10;"/>
  <p:tag name="EXTERNALNAME" val="txp_fig"/>
  <p:tag name="BLEND" val="Falso"/>
  <p:tag name="TRANSPARENT" val="Falso"/>
  <p:tag name="KEEPFILES" val="Falso"/>
  <p:tag name="DEBUGPAUSE" val="Falso"/>
  <p:tag name="RESOLUTION" val="1200"/>
  <p:tag name="TIMEOUT" val="(none)"/>
  <p:tag name="BOXWIDTH" val="446"/>
  <p:tag name="BOXHEIGHT" val="302"/>
  <p:tag name="BOXFONT" val="10"/>
  <p:tag name="BOXWRAP" val="Falso"/>
  <p:tag name="WORKAROUNDTRANSPARENCYBUG" val="Falso"/>
  <p:tag name="ALLOWFONTSUBSTITUTION" val="Falso"/>
  <p:tag name="BITMAPFORMAT" val="pngmono"/>
  <p:tag name="ORIGWIDTH" val="118,9802"/>
  <p:tag name="PICTUREFILESIZE" val="9090"/>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    M_{Ch} \, = \, \frac{1}{2} \,  \sqrt{3 \pi } \left(\frac{c \hbar&#10;   }{G }\right)^{3/2} \, \left(\frac{1}{N_B \, m_p}\right)^2 \, I_0[3]&#10;\end{eqnarray*}&#10;\end{document}&#10;"/>
  <p:tag name="EXTERNALNAME" val="txp_fig"/>
  <p:tag name="BLEND" val="Falso"/>
  <p:tag name="TRANSPARENT" val="Falso"/>
  <p:tag name="KEEPFILES" val="Falso"/>
  <p:tag name="DEBUGPAUSE" val="Falso"/>
  <p:tag name="RESOLUTION" val="1200"/>
  <p:tag name="TIMEOUT" val="(none)"/>
  <p:tag name="BOXWIDTH" val="446"/>
  <p:tag name="BOXHEIGHT" val="302"/>
  <p:tag name="BOXFONT" val="10"/>
  <p:tag name="BOXWRAP" val="Falso"/>
  <p:tag name="WORKAROUNDTRANSPARENCYBUG" val="Falso"/>
  <p:tag name="ALLOWFONTSUBSTITUTION" val="Falso"/>
  <p:tag name="BITMAPFORMAT" val="pngmono"/>
  <p:tag name="ORIGWIDTH" val="388,9808"/>
  <p:tag name="PICTUREFILESIZE" val="29574"/>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M_{Ch}^{wd} \, \simeq \, 1.42 \, M_\odot \quad ; &#10;\quad M_{Ch}^{ns} \, \simeq \, 5.72 \, M_\odot    &#10;\end{eqnarray*}&#10;\end{document}&#10;"/>
  <p:tag name="EXTERNALNAME" val="txp_fig"/>
  <p:tag name="BLEND" val="Falso"/>
  <p:tag name="TRANSPARENT" val="Falso"/>
  <p:tag name="KEEPFILES" val="Falso"/>
  <p:tag name="DEBUGPAUSE" val="Falso"/>
  <p:tag name="RESOLUTION" val="1200"/>
  <p:tag name="TIMEOUT" val="(none)"/>
  <p:tag name="BOXWIDTH" val="446"/>
  <p:tag name="BOXHEIGHT" val="302"/>
  <p:tag name="BOXFONT" val="10"/>
  <p:tag name="BOXWRAP" val="Falso"/>
  <p:tag name="WORKAROUNDTRANSPARENCYBUG" val="Falso"/>
  <p:tag name="ALLOWFONTSUBSTITUTION" val="Falso"/>
  <p:tag name="BITMAPFORMAT" val="pngmono"/>
  <p:tag name="ORIGWIDTH" val="379,9808"/>
  <p:tag name="PICTUREFILESIZE" val="20534"/>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 I_0[3] \, \simeq \, 2.01&#10;\end{eqnarray*}&#10;\end{document}&#10;"/>
  <p:tag name="EXTERNALNAME" val="txp_fig"/>
  <p:tag name="BLEND" val="Falso"/>
  <p:tag name="TRANSPARENT" val="Vero"/>
  <p:tag name="KEEPFILES" val="Falso"/>
  <p:tag name="DEBUGPAUSE" val="Falso"/>
  <p:tag name="RESOLUTION" val="1200"/>
  <p:tag name="TIMEOUT" val="(none)"/>
  <p:tag name="BOXWIDTH" val="446"/>
  <p:tag name="BOXHEIGHT" val="302"/>
  <p:tag name="BOXFONT" val="10"/>
  <p:tag name="BOXWRAP" val="Falso"/>
  <p:tag name="WORKAROUNDTRANSPARENCYBUG" val="Falso"/>
  <p:tag name="ALLOWFONTSUBSTITUTION" val="Falso"/>
  <p:tag name="BITMAPFORMAT" val="pngmono"/>
  <p:tag name="ORIGWIDTH" val="123,0002"/>
  <p:tag name="PICTUREFILESIZE" val="5426"/>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T = \pm X $$&#10;\end{document}&#10;"/>
  <p:tag name="EXTERNALNAME" val="txp_fig"/>
  <p:tag name="BLEND" val="False"/>
  <p:tag name="TRANSPARENT" val="True"/>
  <p:tag name="KEEPFILES" val="False"/>
  <p:tag name="DEBUGPAUSE" val="False"/>
  <p:tag name="RESOLUTION" val="1200"/>
  <p:tag name="TIMEOUT" val="(none)"/>
  <p:tag name="BOXWIDTH" val="546"/>
  <p:tag name="BOXHEIGHT" val="443"/>
  <p:tag name="BOXFONT" val="10"/>
  <p:tag name="BOXWRAP" val="True"/>
  <p:tag name="WORKAROUNDTRANSPARENCYBUG" val="False"/>
  <p:tag name="ALLOWFONTSUBSTITUTION" val="False"/>
  <p:tag name="BITMAPFORMAT" val="pngmono"/>
  <p:tag name="ORIGWIDTH" val="81"/>
  <p:tag name="PICTUREFILESIZE" val="2531"/>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ds^2 &amp; = &amp; - \, dt^2 \, + \, \rho^2 \, \left(\frac{dr^2}{\Delta} + d\theta^2 \right)&#10;\, + \, \left(r^2+a^2\right)\, \sin^2\theta \, d\phi^2 \nonumber\\&#10;&amp;&amp; + \frac{r_s}{\rho^2} \, \left(a \, \sin^2\theta \, d\phi - dt \right)^2\nonumber\\&#10;\null &amp; \null &amp; \null\nonumber\\&#10;\rho^2 &amp; \equiv &amp; r^2 + a^2 \, cos^2\theta \nonumber\\&#10;\Delta &amp; \equiv &amp; r^2 + a^2 \, - r_s \, r&#10;\end{eqnarray*}&#10;\end{document}&#10;"/>
  <p:tag name="EXTERNALNAME" val="txp_fig"/>
  <p:tag name="BLEND" val="False"/>
  <p:tag name="TRANSPARENT" val="False"/>
  <p:tag name="KEEPFILES" val="False"/>
  <p:tag name="DEBUGPAUSE" val="False"/>
  <p:tag name="RESOLUTION" val="1200"/>
  <p:tag name="TIMEOUT" val="(none)"/>
  <p:tag name="BOXWIDTH" val="546"/>
  <p:tag name="BOXHEIGHT" val="443"/>
  <p:tag name="BOXFONT" val="10"/>
  <p:tag name="BOXWRAP" val="True"/>
  <p:tag name="WORKAROUNDTRANSPARENCYBUG" val="False"/>
  <p:tag name="ALLOWFONTSUBSTITUTION" val="False"/>
  <p:tag name="BITMAPFORMAT" val="pngmono"/>
  <p:tag name="ORIGWIDTH" val="541"/>
  <p:tag name="PICTUREFILESIZE" val="69307"/>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r(\theta) \, = \, \frac 12 \, ( r_s + \sqrt{r_s^2 - 4a^2 \, \cos^2\theta})$$&#10;\end{document}&#10;"/>
  <p:tag name="EXTERNALNAME" val="txp_fig"/>
  <p:tag name="BLEND" val="False"/>
  <p:tag name="TRANSPARENT" val="False"/>
  <p:tag name="KEEPFILES" val="False"/>
  <p:tag name="DEBUGPAUSE" val="False"/>
  <p:tag name="RESOLUTION" val="1200"/>
  <p:tag name="TIMEOUT" val="(none)"/>
  <p:tag name="BOXWIDTH" val="546"/>
  <p:tag name="BOXHEIGHT" val="443"/>
  <p:tag name="BOXFONT" val="10"/>
  <p:tag name="BOXWRAP" val="True"/>
  <p:tag name="WORKAROUNDTRANSPARENCYBUG" val="False"/>
  <p:tag name="ALLOWFONTSUBSTITUTION" val="False"/>
  <p:tag name="BITMAPFORMAT" val="pngmono"/>
  <p:tag name="ORIGWIDTH" val="323"/>
  <p:tag name="PICTUREFILESIZE" val="18223"/>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R_{\sigma\nu} \, \equiv \, R^{\phantom{\lambda\sigma\nu}\lambda}_{\lambda\sigma\nu}&#10;\end{eqnarray*}&#10;\end{document}&#10;"/>
  <p:tag name="EXTERNALNAME" val="txp_fig"/>
  <p:tag name="BLEND" val="False"/>
  <p:tag name="TRANSPARENT" val="True"/>
  <p:tag name="KEEPFILES" val="False"/>
  <p:tag name="DEBUGPAUSE" val="False"/>
  <p:tag name="RESOLUTION" val="1200"/>
  <p:tag name="TIMEOUT" val="(none)"/>
  <p:tag name="BOXWIDTH" val="486"/>
  <p:tag name="BOXHEIGHT" val="430"/>
  <p:tag name="BOXFONT" val="10"/>
  <p:tag name="BOXWRAP" val="False"/>
  <p:tag name="WORKAROUNDTRANSPARENCYBUG" val="False"/>
  <p:tag name="ALLOWFONTSUBSTITUTION" val="False"/>
  <p:tag name="BITMAPFORMAT" val="pngmono"/>
  <p:tag name="ORIGWIDTH" val="127,9802"/>
  <p:tag name="PICTUREFILESIZE" val="6045"/>
</p:tagLst>
</file>

<file path=ppt/tags/tag3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r_H = \frac 12 ( r_s + \sqrt{r_s^2 -4a^2 })$$&#10;\end{document}&#10;"/>
  <p:tag name="EXTERNALNAME" val="txp_fig"/>
  <p:tag name="BLEND" val="False"/>
  <p:tag name="TRANSPARENT" val="False"/>
  <p:tag name="KEEPFILES" val="False"/>
  <p:tag name="DEBUGPAUSE" val="False"/>
  <p:tag name="RESOLUTION" val="1200"/>
  <p:tag name="TIMEOUT" val="(none)"/>
  <p:tag name="BOXWIDTH" val="546"/>
  <p:tag name="BOXHEIGHT" val="443"/>
  <p:tag name="BOXFONT" val="10"/>
  <p:tag name="BOXWRAP" val="True"/>
  <p:tag name="WORKAROUNDTRANSPARENCYBUG" val="False"/>
  <p:tag name="ALLOWFONTSUBSTITUTION" val="False"/>
  <p:tag name="BITMAPFORMAT" val="pngmono"/>
  <p:tag name="ORIGWIDTH" val="234"/>
  <p:tag name="PICTUREFILESIZE" val="12385"/>
</p:tagLst>
</file>

<file path=ppt/tags/tag4.xml><?xml version="1.0" encoding="utf-8"?>
<p:tagLst xmlns:a="http://schemas.openxmlformats.org/drawingml/2006/main" xmlns:r="http://schemas.openxmlformats.org/officeDocument/2006/relationships" xmlns:p="http://schemas.openxmlformats.org/presentationml/2006/main">
  <p:tag name="TIMING" val="|0.7|12.6|4.|5.5|7.6|8.6|19.9|16.6|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ell =\int_{i}^{f} \,\sqrt{g_{\mu\nu}(x) \,\frac{dx^{\mu}}{d\lambda} \, &#10;\,\frac{dx^{\nu}}{d\lambda} }\, d\lambda$$&#10;\end{document}&#10;"/>
  <p:tag name="EXTERNALNAME" val="txp_fig"/>
  <p:tag name="BLEND" val="False"/>
  <p:tag name="TRANSPARENT" val="False"/>
  <p:tag name="KEEPFILES" val="False"/>
  <p:tag name="DEBUGPAUSE" val="False"/>
  <p:tag name="RESOLUTION" val="1200"/>
  <p:tag name="TIMEOUT" val="(none)"/>
  <p:tag name="BOXWIDTH" val="546"/>
  <p:tag name="BOXHEIGHT" val="443"/>
  <p:tag name="BOXFONT" val="10"/>
  <p:tag name="BOXWRAP" val="True"/>
  <p:tag name="WORKAROUNDTRANSPARENCYBUG" val="False"/>
  <p:tag name="ALLOWFONTSUBSTITUTION" val="False"/>
  <p:tag name="BITMAPFORMAT" val="pngmono"/>
  <p:tag name="ORIGWIDTH" val="263"/>
  <p:tag name="PICTUREFILESIZE" val="20898"/>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x^\mu \, = \, x^\mu(\lambda)$$&#10;\end{document}&#10;"/>
  <p:tag name="EXTERNALNAME" val="txp_fig"/>
  <p:tag name="BLEND" val="False"/>
  <p:tag name="TRANSPARENT" val="True"/>
  <p:tag name="KEEPFILES" val="False"/>
  <p:tag name="DEBUGPAUSE" val="False"/>
  <p:tag name="RESOLUTION" val="1200"/>
  <p:tag name="TIMEOUT" val="(none)"/>
  <p:tag name="BOXWIDTH" val="546"/>
  <p:tag name="BOXHEIGHT" val="443"/>
  <p:tag name="BOXFONT" val="10"/>
  <p:tag name="BOXWRAP" val="True"/>
  <p:tag name="WORKAROUNDTRANSPARENCYBUG" val="False"/>
  <p:tag name="ALLOWFONTSUBSTITUTION" val="False"/>
  <p:tag name="BITMAPFORMAT" val="pngmono"/>
  <p:tag name="ORIGWIDTH" val="114"/>
  <p:tag name="PICTUREFILESIZE" val="4814"/>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ell_{app} \, = \, \frac{\ell_{abs}}{d^2}&#10;\end{eqnarray*}&#10;\end{document}&#10;"/>
  <p:tag name="EXTERNALNAME" val="txp_fig"/>
  <p:tag name="BLEND" val="Falso"/>
  <p:tag name="TRANSPARENT" val="Falso"/>
  <p:tag name="KEEPFILES" val="Falso"/>
  <p:tag name="DEBUGPAUSE" val="Falso"/>
  <p:tag name="RESOLUTION" val="1200"/>
  <p:tag name="TIMEOUT" val="(none)"/>
  <p:tag name="BOXWIDTH" val="457"/>
  <p:tag name="BOXHEIGHT" val="380"/>
  <p:tag name="BOXFONT" val="10"/>
  <p:tag name="BOXWRAP" val="Falso"/>
  <p:tag name="WORKAROUNDTRANSPARENCYBUG" val="Falso"/>
  <p:tag name="ALLOWFONTSUBSTITUTION" val="Falso"/>
  <p:tag name="BITMAPFORMAT" val="pngmono"/>
  <p:tag name="ORIGWIDTH" val="111,0002"/>
  <p:tag name="PICTUREFILESIZE" val="8504"/>
</p:tagLst>
</file>

<file path=ppt/tags/tag8.xml><?xml version="1.0" encoding="utf-8"?>
<p:tagLst xmlns:a="http://schemas.openxmlformats.org/drawingml/2006/main" xmlns:r="http://schemas.openxmlformats.org/officeDocument/2006/relationships" xmlns:p="http://schemas.openxmlformats.org/presentationml/2006/main">
  <p:tag name="TIMING" val="|55.8"/>
</p:tagLst>
</file>

<file path=ppt/tags/tag9.xml><?xml version="1.0" encoding="utf-8"?>
<p:tagLst xmlns:a="http://schemas.openxmlformats.org/drawingml/2006/main" xmlns:r="http://schemas.openxmlformats.org/officeDocument/2006/relationships" xmlns:p="http://schemas.openxmlformats.org/presentationml/2006/main">
  <p:tag name="TIMING" val="|71.7|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562</TotalTime>
  <Words>5042</Words>
  <Application>Microsoft Office PowerPoint</Application>
  <PresentationFormat>Экран (4:3)</PresentationFormat>
  <Paragraphs>415</Paragraphs>
  <Slides>68</Slides>
  <Notes>27</Notes>
  <HiddenSlides>0</HiddenSlides>
  <MMClips>18</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68</vt:i4>
      </vt:variant>
    </vt:vector>
  </HeadingPairs>
  <TitlesOfParts>
    <vt:vector size="71" baseType="lpstr">
      <vt:lpstr>Трек</vt:lpstr>
      <vt:lpstr>Equation</vt:lpstr>
      <vt:lpstr>Immagine bitmap</vt:lpstr>
      <vt:lpstr>100 Years of GENERAL RELATIVITY looking to the future</vt:lpstr>
      <vt:lpstr>Слайд 2</vt:lpstr>
      <vt:lpstr>Слайд 3</vt:lpstr>
      <vt:lpstr>Слайд 4</vt:lpstr>
      <vt:lpstr>Слайд 5</vt:lpstr>
      <vt:lpstr>Parallel TRANSPORT</vt:lpstr>
      <vt:lpstr>Слайд 7</vt:lpstr>
      <vt:lpstr>Слайд 8</vt:lpstr>
      <vt:lpstr>Слайд 9</vt:lpstr>
      <vt:lpstr>GR summarized in a movie:</vt:lpstr>
      <vt:lpstr>The metric: a rule to calculate distances!</vt:lpstr>
      <vt:lpstr>CosmologY &amp; astronomY are very old sciences</vt:lpstr>
      <vt:lpstr>L’astronomia di Stone Henge</vt:lpstr>
      <vt:lpstr>Non solo nel vecchio, ma anche nel nuovo mondo ……..</vt:lpstr>
      <vt:lpstr>Un’osservazione di Mommsen</vt:lpstr>
      <vt:lpstr>Com’era il Cosmo degli Antichi?</vt:lpstr>
      <vt:lpstr>I pianeti si muovono……, le stelle invece sono fisse.</vt:lpstr>
      <vt:lpstr>Il Parallasse e Bessel</vt:lpstr>
      <vt:lpstr>Il paradosso di Olbers</vt:lpstr>
      <vt:lpstr>Herschel e le Nebulae</vt:lpstr>
      <vt:lpstr>Kant fu il primo…..</vt:lpstr>
      <vt:lpstr>La legge di Newton  ed il Sistema Solare</vt:lpstr>
      <vt:lpstr>Come misurare le distanze delle stelle?</vt:lpstr>
      <vt:lpstr>Le stelle stesse sono candele standard</vt:lpstr>
      <vt:lpstr>Le Cefeidi: candele standard</vt:lpstr>
      <vt:lpstr>Hubble dimostra che Kant aveva ragione…(1924).  </vt:lpstr>
      <vt:lpstr>La gerarchia delle distanze</vt:lpstr>
      <vt:lpstr>Alla scala di un miliardo di anni luce…..</vt:lpstr>
      <vt:lpstr>Come scoprire le possibili deviazioni della legge di Hubble dal comportamento lineare…..?</vt:lpstr>
      <vt:lpstr>L’ultima  Supernova</vt:lpstr>
      <vt:lpstr>Type II B supernovae</vt:lpstr>
      <vt:lpstr>La  grande luce del 1054</vt:lpstr>
      <vt:lpstr>Premio Nobel 1974</vt:lpstr>
      <vt:lpstr>Le supernovae Ia</vt:lpstr>
      <vt:lpstr>Premio Nobel per la Fisica 2011</vt:lpstr>
      <vt:lpstr>L’Energia Oscura</vt:lpstr>
      <vt:lpstr>Materia Oscura, Energia Oscura  e CMB. </vt:lpstr>
      <vt:lpstr>Newtonian Gravity </vt:lpstr>
      <vt:lpstr>Laplace 1796</vt:lpstr>
      <vt:lpstr>Pierre Simon Laplace</vt:lpstr>
      <vt:lpstr>John Michell</vt:lpstr>
      <vt:lpstr>The speed of light is constant for all observers:  c » 300.000 km/sec This is the lesson of  Special Relativity in 1905, then came  General Relativity in 1915.....</vt:lpstr>
      <vt:lpstr>KARL SCHWARZSCHILD</vt:lpstr>
      <vt:lpstr>Fundamental solution: the Schwarzschild metric (1916)</vt:lpstr>
      <vt:lpstr>The Schwarzschild metric has a singularity at the Schwarzschild radius </vt:lpstr>
      <vt:lpstr>The Reissner Nordstrom solution</vt:lpstr>
      <vt:lpstr>The first instance  of extremal Black Holes</vt:lpstr>
      <vt:lpstr>Stellar equilibrium and  gravitational collapse</vt:lpstr>
      <vt:lpstr>Oppenheimer &amp; Chandrasekhar</vt:lpstr>
      <vt:lpstr>Stars = Nuclear fusionreactors</vt:lpstr>
      <vt:lpstr>Chandrasekhar Mass</vt:lpstr>
      <vt:lpstr>Слайд 52</vt:lpstr>
      <vt:lpstr>Event horizon and Kruskal extension </vt:lpstr>
      <vt:lpstr>1963: Roy Kerr discovers the metric describing rotating BH</vt:lpstr>
      <vt:lpstr> Typical Black Holes rotate</vt:lpstr>
      <vt:lpstr>The Ergosphere</vt:lpstr>
      <vt:lpstr>1969 Penrose &amp; 1974 Hawking</vt:lpstr>
      <vt:lpstr>Слайд 58</vt:lpstr>
      <vt:lpstr>Слайд 59</vt:lpstr>
      <vt:lpstr>Слайд 60</vt:lpstr>
      <vt:lpstr>Black Holes   Supergravity &amp; Superstrings</vt:lpstr>
      <vt:lpstr>1995-1998 Ferrara, Kallosh, Strominger</vt:lpstr>
      <vt:lpstr>New theory of Black Holes</vt:lpstr>
      <vt:lpstr>COSMOLOGY is A VERY OLD TALE</vt:lpstr>
      <vt:lpstr>Allgemeine naturgesichte und ThEORIE des HIMMELS ( KANT 1755)</vt:lpstr>
      <vt:lpstr>Il Parallasse</vt:lpstr>
      <vt:lpstr>Слайд 67</vt:lpstr>
      <vt:lpstr>Слайд 68</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Lenovo</dc:creator>
  <cp:lastModifiedBy>Prof. Pietro Fre</cp:lastModifiedBy>
  <cp:revision>78</cp:revision>
  <dcterms:created xsi:type="dcterms:W3CDTF">2015-11-11T15:55:28Z</dcterms:created>
  <dcterms:modified xsi:type="dcterms:W3CDTF">2015-11-12T20:46:12Z</dcterms:modified>
</cp:coreProperties>
</file>